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2" r:id="rId3"/>
    <p:sldId id="257" r:id="rId4"/>
    <p:sldId id="258" r:id="rId5"/>
    <p:sldId id="259" r:id="rId6"/>
    <p:sldId id="260" r:id="rId7"/>
    <p:sldId id="264" r:id="rId8"/>
    <p:sldId id="261" r:id="rId9"/>
    <p:sldId id="263" r:id="rId10"/>
    <p:sldId id="266" r:id="rId11"/>
    <p:sldId id="265" r:id="rId12"/>
    <p:sldId id="268" r:id="rId13"/>
    <p:sldId id="269" r:id="rId14"/>
    <p:sldId id="270" r:id="rId15"/>
    <p:sldId id="267" r:id="rId16"/>
    <p:sldId id="271" r:id="rId17"/>
    <p:sldId id="272" r:id="rId18"/>
    <p:sldId id="275" r:id="rId19"/>
    <p:sldId id="273" r:id="rId20"/>
    <p:sldId id="274"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FF"/>
    <a:srgbClr val="33CC33"/>
    <a:srgbClr val="0000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93" autoAdjust="0"/>
  </p:normalViewPr>
  <p:slideViewPr>
    <p:cSldViewPr>
      <p:cViewPr varScale="1">
        <p:scale>
          <a:sx n="72" d="100"/>
          <a:sy n="72" d="100"/>
        </p:scale>
        <p:origin x="-1512" y="-90"/>
      </p:cViewPr>
      <p:guideLst>
        <p:guide orient="horz" pos="2160"/>
        <p:guide pos="2880"/>
      </p:guideLst>
    </p:cSldViewPr>
  </p:slideViewPr>
  <p:notesTextViewPr>
    <p:cViewPr>
      <p:scale>
        <a:sx n="100" d="100"/>
        <a:sy n="100" d="100"/>
      </p:scale>
      <p:origin x="0" y="45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45A35-D1D2-4FB0-A758-EB57AB0D0556}" type="datetimeFigureOut">
              <a:rPr lang="de-CH" smtClean="0"/>
              <a:t>06.03.2015</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E189D-7D34-4C81-B898-D56F6C25FC17}" type="slidenum">
              <a:rPr lang="de-CH" smtClean="0"/>
              <a:t>‹Nr.›</a:t>
            </a:fld>
            <a:endParaRPr lang="de-CH"/>
          </a:p>
        </p:txBody>
      </p:sp>
    </p:spTree>
    <p:extLst>
      <p:ext uri="{BB962C8B-B14F-4D97-AF65-F5344CB8AC3E}">
        <p14:creationId xmlns:p14="http://schemas.microsoft.com/office/powerpoint/2010/main" val="241435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4FE189D-7D34-4C81-B898-D56F6C25FC17}" type="slidenum">
              <a:rPr lang="de-CH" smtClean="0"/>
              <a:t>1</a:t>
            </a:fld>
            <a:endParaRPr lang="de-CH"/>
          </a:p>
        </p:txBody>
      </p:sp>
    </p:spTree>
    <p:extLst>
      <p:ext uri="{BB962C8B-B14F-4D97-AF65-F5344CB8AC3E}">
        <p14:creationId xmlns:p14="http://schemas.microsoft.com/office/powerpoint/2010/main" val="1119216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aseline="0" dirty="0" smtClean="0"/>
              <a:t>Zu beachten ist auch, dass Wechselwirkungen und Abhängigkeiten zwischen den Tätigkeiten bestehen.</a:t>
            </a:r>
          </a:p>
          <a:p>
            <a:endParaRPr lang="de-CH" baseline="0" dirty="0" smtClean="0"/>
          </a:p>
          <a:p>
            <a:r>
              <a:rPr lang="de-CH" baseline="0" dirty="0" smtClean="0"/>
              <a:t>Z.B. müssen die Zeitpunkte des Mähens, Ausbrechens, Pflanzenschutzes und Erntens abgestimmt werden.</a:t>
            </a:r>
          </a:p>
        </p:txBody>
      </p:sp>
      <p:sp>
        <p:nvSpPr>
          <p:cNvPr id="4" name="Foliennummernplatzhalter 3"/>
          <p:cNvSpPr>
            <a:spLocks noGrp="1"/>
          </p:cNvSpPr>
          <p:nvPr>
            <p:ph type="sldNum" sz="quarter" idx="10"/>
          </p:nvPr>
        </p:nvSpPr>
        <p:spPr/>
        <p:txBody>
          <a:bodyPr/>
          <a:lstStyle/>
          <a:p>
            <a:fld id="{74FE189D-7D34-4C81-B898-D56F6C25FC17}" type="slidenum">
              <a:rPr lang="de-CH" smtClean="0"/>
              <a:t>10</a:t>
            </a:fld>
            <a:endParaRPr lang="de-CH"/>
          </a:p>
        </p:txBody>
      </p:sp>
    </p:spTree>
    <p:extLst>
      <p:ext uri="{BB962C8B-B14F-4D97-AF65-F5344CB8AC3E}">
        <p14:creationId xmlns:p14="http://schemas.microsoft.com/office/powerpoint/2010/main" val="2713541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Es gibt </a:t>
            </a:r>
            <a:r>
              <a:rPr lang="de-CH" baseline="0" dirty="0" smtClean="0"/>
              <a:t>heikle Entscheide oder Arbeiten, bei denen fachlich solides Wissen notwendig ist. Diese wurden bisher und sollen auch weiterhin vorwiegend von unserem Betriebsleiter gefällt bzw. erledigt werden, oder von denjenigen, die das notwendige Wissen sich bereits angeeignet haben.</a:t>
            </a:r>
          </a:p>
          <a:p>
            <a:endParaRPr lang="de-CH" baseline="0" dirty="0" smtClean="0"/>
          </a:p>
          <a:p>
            <a:r>
              <a:rPr lang="de-CH" baseline="0" dirty="0" smtClean="0"/>
              <a:t>Viele Arbeiten sind jedoch mit weniger Wissen ausführbar und nicht besonders heikel. Viele «Standard»-Arbeiten sind bekannt, man weiss, was zu tun ist, es muss jedoch organisiert werden, wer es wann tut. Das muss nicht zwingend durch den Betriebsleiter oder andere «Spezialisten» geschehen, sondern kann von allen Genossenschaftern angegangen werden.</a:t>
            </a:r>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74FE189D-7D34-4C81-B898-D56F6C25FC17}" type="slidenum">
              <a:rPr lang="de-CH" smtClean="0"/>
              <a:t>11</a:t>
            </a:fld>
            <a:endParaRPr lang="de-CH"/>
          </a:p>
        </p:txBody>
      </p:sp>
    </p:spTree>
    <p:extLst>
      <p:ext uri="{BB962C8B-B14F-4D97-AF65-F5344CB8AC3E}">
        <p14:creationId xmlns:p14="http://schemas.microsoft.com/office/powerpoint/2010/main" val="2713541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Eines der grossen Handicaps der heutigen Arbeitsorganisation</a:t>
            </a:r>
            <a:r>
              <a:rPr lang="de-CH" baseline="0" dirty="0" smtClean="0"/>
              <a:t> war jedoch, dass die Übersicht und Entscheidung WAS, WER und WANN für einzelne Genossenschafter eine zu grosse Herausforderung war: </a:t>
            </a:r>
          </a:p>
          <a:p>
            <a:pPr marL="171450" indent="-171450">
              <a:buFont typeface="Arial" panose="020B0604020202020204" pitchFamily="34" charset="0"/>
              <a:buChar char="•"/>
            </a:pPr>
            <a:r>
              <a:rPr lang="de-CH" baseline="0" dirty="0" smtClean="0"/>
              <a:t>Der Einzelne hatte keine Übersicht, was als nächstes ansteht, man konsultiert einfach nicht täglich den Jahresarbeitsplan oder den Kalender</a:t>
            </a:r>
          </a:p>
          <a:p>
            <a:pPr marL="171450" indent="-171450">
              <a:buFont typeface="Arial" panose="020B0604020202020204" pitchFamily="34" charset="0"/>
              <a:buChar char="•"/>
            </a:pPr>
            <a:r>
              <a:rPr lang="de-CH" baseline="0" dirty="0" smtClean="0"/>
              <a:t>Die Verantwortung für mehrere z.T. abhängige Aufgaben war zu gross</a:t>
            </a:r>
          </a:p>
          <a:p>
            <a:pPr marL="171450" indent="-171450">
              <a:buFont typeface="Arial" panose="020B0604020202020204" pitchFamily="34" charset="0"/>
              <a:buChar char="•"/>
            </a:pPr>
            <a:r>
              <a:rPr lang="de-CH" baseline="0" dirty="0" smtClean="0"/>
              <a:t>Man hatte Angst davon, einfach selber die Initiative zu ergreifen, weil man unsicher war, was richtig ist</a:t>
            </a:r>
          </a:p>
          <a:p>
            <a:pPr marL="171450" indent="-171450">
              <a:buFont typeface="Arial" panose="020B0604020202020204" pitchFamily="34" charset="0"/>
              <a:buChar char="•"/>
            </a:pPr>
            <a:r>
              <a:rPr lang="de-CH" baseline="0" dirty="0" smtClean="0"/>
              <a:t>Man wartete auf einen Startschuss von «aussen»</a:t>
            </a:r>
          </a:p>
          <a:p>
            <a:pPr marL="171450" indent="-171450">
              <a:buFont typeface="Arial" panose="020B0604020202020204" pitchFamily="34" charset="0"/>
              <a:buChar char="•"/>
            </a:pPr>
            <a:endParaRPr lang="de-CH" baseline="0" dirty="0" smtClean="0"/>
          </a:p>
          <a:p>
            <a:pPr marL="0" indent="0">
              <a:buFont typeface="Arial" panose="020B0604020202020204" pitchFamily="34" charset="0"/>
              <a:buNone/>
            </a:pPr>
            <a:r>
              <a:rPr lang="de-CH" baseline="0" dirty="0" smtClean="0"/>
              <a:t>Wir hatten zwar die Arbeiten in zwei grosse Betriebsgruppen aufgeteilt: Rebberg und Keller, und den jeweiligen Gruppenleitern die Verantwortung für die Arbeiten der beiden Gruppen aufgetragen, aber damit haben wir auch ein wenig diese genannten Probleme halbiert, aber nicht beseitigt. Dazu kam das Phänomen, dass einige Genossenschafter Arbeitsaufrufen nur dann Folge leisteten, wenn sie durch den Betriebsleiter erfolgten und nicht durch Gruppenleiter oder «normale» Genossenschafter.</a:t>
            </a:r>
          </a:p>
        </p:txBody>
      </p:sp>
      <p:sp>
        <p:nvSpPr>
          <p:cNvPr id="4" name="Foliennummernplatzhalter 3"/>
          <p:cNvSpPr>
            <a:spLocks noGrp="1"/>
          </p:cNvSpPr>
          <p:nvPr>
            <p:ph type="sldNum" sz="quarter" idx="10"/>
          </p:nvPr>
        </p:nvSpPr>
        <p:spPr/>
        <p:txBody>
          <a:bodyPr/>
          <a:lstStyle/>
          <a:p>
            <a:fld id="{74FE189D-7D34-4C81-B898-D56F6C25FC17}" type="slidenum">
              <a:rPr lang="de-CH" smtClean="0"/>
              <a:t>12</a:t>
            </a:fld>
            <a:endParaRPr lang="de-CH"/>
          </a:p>
        </p:txBody>
      </p:sp>
    </p:spTree>
    <p:extLst>
      <p:ext uri="{BB962C8B-B14F-4D97-AF65-F5344CB8AC3E}">
        <p14:creationId xmlns:p14="http://schemas.microsoft.com/office/powerpoint/2010/main" val="2713541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Was wir künftig wollen, ist die Grösse der Aufgaben so</a:t>
            </a:r>
            <a:r>
              <a:rPr lang="de-CH" baseline="0" dirty="0" smtClean="0"/>
              <a:t> herunterbrechen, dass die Verantwortung für sie einfacher wahrnehmbar ist.</a:t>
            </a:r>
          </a:p>
          <a:p>
            <a:r>
              <a:rPr lang="de-CH" baseline="0" dirty="0" smtClean="0"/>
              <a:t>Anders gesagt: Wir reduzieren die Grösse der Aufgabe um die Dimension WAS, indem wir Kompetenzbereiche definieren. Jeder Kompetenzbereich ist zuständig für bestimme Aufgaben. Damit ist das WAS durch den Kompetenzbereich klar abgesteckt</a:t>
            </a:r>
            <a:r>
              <a:rPr lang="de-CH"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Ein zusätzliches Ziel, welches wir mit diesen Kompetenzbereichen erreichen wollen, ist etwas mehr Spezialisierung in den jeweiligen Aufgaben. Im folgenden Traktandum Rebschnitt werdet ihr auch anhand eines Beispiels sehen, warum das notwendig ist.</a:t>
            </a:r>
          </a:p>
          <a:p>
            <a:endParaRPr lang="de-CH" baseline="0" dirty="0" smtClean="0"/>
          </a:p>
        </p:txBody>
      </p:sp>
      <p:sp>
        <p:nvSpPr>
          <p:cNvPr id="4" name="Foliennummernplatzhalter 3"/>
          <p:cNvSpPr>
            <a:spLocks noGrp="1"/>
          </p:cNvSpPr>
          <p:nvPr>
            <p:ph type="sldNum" sz="quarter" idx="10"/>
          </p:nvPr>
        </p:nvSpPr>
        <p:spPr/>
        <p:txBody>
          <a:bodyPr/>
          <a:lstStyle/>
          <a:p>
            <a:fld id="{74FE189D-7D34-4C81-B898-D56F6C25FC17}" type="slidenum">
              <a:rPr lang="de-CH" smtClean="0"/>
              <a:t>13</a:t>
            </a:fld>
            <a:endParaRPr lang="de-CH"/>
          </a:p>
        </p:txBody>
      </p:sp>
    </p:spTree>
    <p:extLst>
      <p:ext uri="{BB962C8B-B14F-4D97-AF65-F5344CB8AC3E}">
        <p14:creationId xmlns:p14="http://schemas.microsoft.com/office/powerpoint/2010/main" val="2713541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Ausserdem reduzieren wir die Dimension WER, da für jeden Kompetenzbereich ein Verantwortlicher zeichnet, der die Aufgaben organisiert, koordiniert oder autonom durchführt. Dieser ist auch die Ansprechperson für jeden in der Genossenschaft, der bei</a:t>
            </a:r>
            <a:r>
              <a:rPr lang="de-CH" baseline="0" dirty="0" smtClean="0"/>
              <a:t> einer Aufgabe mithelfen möchte. Wir ersetzen also die Frage WER durch MIT WEM, diese Frage muss sich aber nur der Kompetenzbereichs-Verantwortliche stellen.</a:t>
            </a:r>
          </a:p>
        </p:txBody>
      </p:sp>
      <p:sp>
        <p:nvSpPr>
          <p:cNvPr id="4" name="Foliennummernplatzhalter 3"/>
          <p:cNvSpPr>
            <a:spLocks noGrp="1"/>
          </p:cNvSpPr>
          <p:nvPr>
            <p:ph type="sldNum" sz="quarter" idx="10"/>
          </p:nvPr>
        </p:nvSpPr>
        <p:spPr/>
        <p:txBody>
          <a:bodyPr/>
          <a:lstStyle/>
          <a:p>
            <a:fld id="{74FE189D-7D34-4C81-B898-D56F6C25FC17}" type="slidenum">
              <a:rPr lang="de-CH" smtClean="0"/>
              <a:t>14</a:t>
            </a:fld>
            <a:endParaRPr lang="de-CH"/>
          </a:p>
        </p:txBody>
      </p:sp>
    </p:spTree>
    <p:extLst>
      <p:ext uri="{BB962C8B-B14F-4D97-AF65-F5344CB8AC3E}">
        <p14:creationId xmlns:p14="http://schemas.microsoft.com/office/powerpoint/2010/main" val="2713541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Wie stellen wir uns die</a:t>
            </a:r>
            <a:r>
              <a:rPr lang="de-CH" baseline="0" dirty="0" smtClean="0"/>
              <a:t> Arbeitsorganisation zukünftig vor?</a:t>
            </a:r>
            <a:endParaRPr lang="de-CH" dirty="0"/>
          </a:p>
        </p:txBody>
      </p:sp>
      <p:sp>
        <p:nvSpPr>
          <p:cNvPr id="4" name="Foliennummernplatzhalter 3"/>
          <p:cNvSpPr>
            <a:spLocks noGrp="1"/>
          </p:cNvSpPr>
          <p:nvPr>
            <p:ph type="sldNum" sz="quarter" idx="10"/>
          </p:nvPr>
        </p:nvSpPr>
        <p:spPr/>
        <p:txBody>
          <a:bodyPr/>
          <a:lstStyle/>
          <a:p>
            <a:fld id="{74FE189D-7D34-4C81-B898-D56F6C25FC17}" type="slidenum">
              <a:rPr lang="de-CH" smtClean="0"/>
              <a:t>15</a:t>
            </a:fld>
            <a:endParaRPr lang="de-CH"/>
          </a:p>
        </p:txBody>
      </p:sp>
    </p:spTree>
    <p:extLst>
      <p:ext uri="{BB962C8B-B14F-4D97-AF65-F5344CB8AC3E}">
        <p14:creationId xmlns:p14="http://schemas.microsoft.com/office/powerpoint/2010/main" val="1119216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krempeln die ursprüngliche</a:t>
            </a:r>
            <a:r>
              <a:rPr lang="de-CH" baseline="0" dirty="0" smtClean="0"/>
              <a:t> Organisation nicht komplett um, da ja vieles schon gut funktioniert.</a:t>
            </a:r>
          </a:p>
          <a:p>
            <a:r>
              <a:rPr lang="de-CH" baseline="0" dirty="0" smtClean="0"/>
              <a:t>Was bleibt: </a:t>
            </a:r>
          </a:p>
          <a:p>
            <a:pPr marL="171450" indent="-171450">
              <a:buFont typeface="Arial" panose="020B0604020202020204" pitchFamily="34" charset="0"/>
              <a:buChar char="•"/>
            </a:pPr>
            <a:r>
              <a:rPr lang="de-CH" baseline="0" dirty="0" smtClean="0"/>
              <a:t>Die Verwaltung bleibt die gleiche</a:t>
            </a:r>
          </a:p>
          <a:p>
            <a:pPr marL="171450" indent="-171450">
              <a:buFont typeface="Arial" panose="020B0604020202020204" pitchFamily="34" charset="0"/>
              <a:buChar char="•"/>
            </a:pPr>
            <a:r>
              <a:rPr lang="de-CH" baseline="0" dirty="0" smtClean="0"/>
              <a:t>Die Betriebsleitung ebenfalls</a:t>
            </a:r>
          </a:p>
          <a:p>
            <a:pPr marL="0" indent="0">
              <a:buFont typeface="Arial" panose="020B0604020202020204" pitchFamily="34" charset="0"/>
              <a:buNone/>
            </a:pPr>
            <a:r>
              <a:rPr lang="de-CH" baseline="0" dirty="0" smtClean="0"/>
              <a:t>Was ändert:</a:t>
            </a:r>
          </a:p>
          <a:p>
            <a:pPr marL="171450" indent="-171450">
              <a:buFont typeface="Arial" panose="020B0604020202020204" pitchFamily="34" charset="0"/>
              <a:buChar char="•"/>
            </a:pPr>
            <a:r>
              <a:rPr lang="de-CH" baseline="0" dirty="0" smtClean="0"/>
              <a:t>Wir definieren anstelle der bisherigen Betriebsgruppen Kompetenzbereiche</a:t>
            </a:r>
          </a:p>
          <a:p>
            <a:pPr marL="171450" indent="-171450">
              <a:buFont typeface="Arial" panose="020B0604020202020204" pitchFamily="34" charset="0"/>
              <a:buChar char="•"/>
            </a:pPr>
            <a:r>
              <a:rPr lang="de-CH" baseline="0" dirty="0" smtClean="0"/>
              <a:t>Für die ehemalige Betriebsgruppe Rebberg gibt es neu drei Kompetenzbereiche</a:t>
            </a:r>
          </a:p>
          <a:p>
            <a:pPr marL="171450" indent="-171450">
              <a:buFont typeface="Arial" panose="020B0604020202020204" pitchFamily="34" charset="0"/>
              <a:buChar char="•"/>
            </a:pPr>
            <a:r>
              <a:rPr lang="de-CH" baseline="0" dirty="0" smtClean="0"/>
              <a:t>Der bisherige Gruppenleiter übernimmt die Koordination dieser drei Kompetenzbereiche. Die ursprüngliche Betriebsgruppe erkennt man weiterhin an der Farbe. Der Koordinator instruiert die drei Kompetenzbereich-Verantwortlichen wo nötig und vor allem, wo bereichsübergreifende Abhängigkeiten berücksichtigt werden müssen. Er ist neben dem Betriebsleiter auch </a:t>
            </a:r>
            <a:r>
              <a:rPr lang="de-CH" baseline="0" dirty="0" err="1" smtClean="0"/>
              <a:t>Ansprechsperson</a:t>
            </a:r>
            <a:r>
              <a:rPr lang="de-CH" baseline="0" dirty="0" smtClean="0"/>
              <a:t> für fachliche Anliegen des Rebbergs für die Kompetenzbereichsverantwortlichen oder andere Genossenschafter.</a:t>
            </a:r>
          </a:p>
          <a:p>
            <a:pPr marL="171450" indent="-171450">
              <a:buFont typeface="Arial" panose="020B0604020202020204" pitchFamily="34" charset="0"/>
              <a:buChar char="•"/>
            </a:pPr>
            <a:r>
              <a:rPr lang="de-CH" baseline="0" dirty="0" smtClean="0"/>
              <a:t>Aus der ehemaligen Betriebsgruppe Keller entstehen neu zwei Kompetenzbereiche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baseline="0" dirty="0" smtClean="0"/>
              <a:t>Der bisherige Gruppenleiter übernimmt die Koordination dieser beiden Kompetenzbereiche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baseline="0" dirty="0" smtClean="0"/>
              <a:t>Ein sechster Kompetenzbereich umfasst den Vertrieb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baseline="0" dirty="0" smtClean="0"/>
              <a:t>Den Kompetenzbereichen 1-5 fachlich überstellt ist der Betriebsleiter. Er ist für knifflige fachliche Fragen und Entscheide zuständig.</a:t>
            </a:r>
          </a:p>
          <a:p>
            <a:pPr marL="171450" indent="-171450">
              <a:buFont typeface="Arial" panose="020B0604020202020204" pitchFamily="34" charset="0"/>
              <a:buChar char="•"/>
            </a:pPr>
            <a:endParaRPr lang="de-CH" baseline="0" dirty="0" smtClean="0"/>
          </a:p>
          <a:p>
            <a:pPr marL="171450" indent="-171450">
              <a:buFont typeface="Arial" panose="020B0604020202020204" pitchFamily="34" charset="0"/>
              <a:buChar char="•"/>
            </a:pPr>
            <a:endParaRPr lang="de-CH" dirty="0"/>
          </a:p>
        </p:txBody>
      </p:sp>
      <p:sp>
        <p:nvSpPr>
          <p:cNvPr id="4" name="Foliennummernplatzhalter 3"/>
          <p:cNvSpPr>
            <a:spLocks noGrp="1"/>
          </p:cNvSpPr>
          <p:nvPr>
            <p:ph type="sldNum" sz="quarter" idx="10"/>
          </p:nvPr>
        </p:nvSpPr>
        <p:spPr/>
        <p:txBody>
          <a:bodyPr/>
          <a:lstStyle/>
          <a:p>
            <a:fld id="{74FE189D-7D34-4C81-B898-D56F6C25FC17}" type="slidenum">
              <a:rPr lang="de-CH" smtClean="0"/>
              <a:t>16</a:t>
            </a:fld>
            <a:endParaRPr lang="de-CH"/>
          </a:p>
        </p:txBody>
      </p:sp>
    </p:spTree>
    <p:extLst>
      <p:ext uri="{BB962C8B-B14F-4D97-AF65-F5344CB8AC3E}">
        <p14:creationId xmlns:p14="http://schemas.microsoft.com/office/powerpoint/2010/main" val="1119216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Für jeden</a:t>
            </a:r>
            <a:r>
              <a:rPr lang="de-CH" baseline="0" dirty="0" smtClean="0"/>
              <a:t> Kompetenzbereich gibt es einen Verantwortlichen. </a:t>
            </a:r>
          </a:p>
          <a:p>
            <a:r>
              <a:rPr lang="de-CH" baseline="0" dirty="0" smtClean="0"/>
              <a:t>Dieser koordiniert die Aufgaben, lädt Genossenschafter dazu ein oder kann von diesen für anstehende Arbeiten angefragt werden.</a:t>
            </a:r>
          </a:p>
          <a:p>
            <a:r>
              <a:rPr lang="de-CH" baseline="0" dirty="0" smtClean="0"/>
              <a:t>Wir haben alle hier eingetragenen Verantwortlichen vorgängig angefragt und sie haben sich einverstanden erklärt.</a:t>
            </a:r>
          </a:p>
          <a:p>
            <a:endParaRPr lang="de-CH" baseline="0" dirty="0" smtClean="0"/>
          </a:p>
          <a:p>
            <a:r>
              <a:rPr lang="de-CH" baseline="0" dirty="0" smtClean="0"/>
              <a:t>Die ehemaligen Betriebsgruppenmitglieder haben wir provisorisch eingetragen als Mitglieder der passenden Kompetenzbereiche, in welchen sie bisher besonders aktiv waren. Ihr seid eingeladen, da allfällige Korrekturen vorzunehmen und vor allem euch auch als zusätzliche Mitarbeiter von Kompetenzbereichen einzutragen. Diese werden von den Verantwortlichen in erster Linie für anstehende Arbeiten angefragt.</a:t>
            </a:r>
          </a:p>
          <a:p>
            <a:endParaRPr lang="de-CH" baseline="0" dirty="0" smtClean="0"/>
          </a:p>
          <a:p>
            <a:r>
              <a:rPr lang="de-CH" baseline="0" dirty="0" smtClean="0"/>
              <a:t>Für alle gilt: Ein Einsatz der Genossenschafter/innen ist nach wie vor möglich. </a:t>
            </a:r>
            <a:r>
              <a:rPr lang="de-CH" baseline="0" smtClean="0"/>
              <a:t>Die Abstände zwischen den Kompetenzbereichen sind zudem nicht als Grenzen zu verstehen, wir haben ja gesehen, dass die Zusammenhänge ebenfalls wichtig sind.</a:t>
            </a:r>
          </a:p>
          <a:p>
            <a:endParaRPr lang="de-CH" dirty="0"/>
          </a:p>
        </p:txBody>
      </p:sp>
      <p:sp>
        <p:nvSpPr>
          <p:cNvPr id="4" name="Foliennummernplatzhalter 3"/>
          <p:cNvSpPr>
            <a:spLocks noGrp="1"/>
          </p:cNvSpPr>
          <p:nvPr>
            <p:ph type="sldNum" sz="quarter" idx="10"/>
          </p:nvPr>
        </p:nvSpPr>
        <p:spPr/>
        <p:txBody>
          <a:bodyPr/>
          <a:lstStyle/>
          <a:p>
            <a:fld id="{74FE189D-7D34-4C81-B898-D56F6C25FC17}" type="slidenum">
              <a:rPr lang="de-CH" smtClean="0"/>
              <a:t>17</a:t>
            </a:fld>
            <a:endParaRPr lang="de-CH"/>
          </a:p>
        </p:txBody>
      </p:sp>
    </p:spTree>
    <p:extLst>
      <p:ext uri="{BB962C8B-B14F-4D97-AF65-F5344CB8AC3E}">
        <p14:creationId xmlns:p14="http://schemas.microsoft.com/office/powerpoint/2010/main" val="1119216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Kommunikation zur Arbeitsplanung:</a:t>
            </a:r>
          </a:p>
          <a:p>
            <a:pPr marL="171450" indent="-171450">
              <a:buFont typeface="Arial" panose="020B0604020202020204" pitchFamily="34" charset="0"/>
              <a:buChar char="•"/>
            </a:pPr>
            <a:r>
              <a:rPr lang="de-CH" dirty="0" smtClean="0"/>
              <a:t>Kleinere Einsätze: Der Verantwortliche lädt Mitarbeiter seines Bereichs direkt ein zur Mitarbeit ODER Mitarbeiter erkundigen</a:t>
            </a:r>
            <a:r>
              <a:rPr lang="de-CH" baseline="0" dirty="0" smtClean="0"/>
              <a:t> sich beim Verantwortlichen, ob und wann eine Arbeit anfällt (wenn alle mitdenken, schadet das nicht)</a:t>
            </a:r>
          </a:p>
          <a:p>
            <a:pPr marL="171450" indent="-171450">
              <a:buFont typeface="Arial" panose="020B0604020202020204" pitchFamily="34" charset="0"/>
              <a:buChar char="•"/>
            </a:pPr>
            <a:r>
              <a:rPr lang="de-CH" baseline="0" dirty="0" smtClean="0"/>
              <a:t>Grössere Einsätze oder zu wenig einsatzbereite Leute unter den Mitarbeitern gefunden: Der Verantwortliche rekrutiert Mithelfer unter der gesamten Genossenschaft. Zusätzliche Mittel: Mail an alle und Arbeitskalender der RGR (https://www.google.com/calendar/embed?src=gkal@rebbau-reichenbach.ch) ODER einsatzwillige Genossenschafter erkundigen sich beim Verantwortlichen, ob und wann eine Arbeit anfällt.</a:t>
            </a:r>
          </a:p>
          <a:p>
            <a:pPr marL="171450" indent="-171450">
              <a:buFont typeface="Arial" panose="020B0604020202020204" pitchFamily="34" charset="0"/>
              <a:buChar char="•"/>
            </a:pPr>
            <a:r>
              <a:rPr lang="de-CH" baseline="0" dirty="0" smtClean="0"/>
              <a:t>Der Verantwortliche führt bei Bedarf (längere Einsätze) eine Liste, wie weit die Arbeiten erledigt sind. Diese Information muss ihm gemeldet und kann bei ihm abgeholt werden. Beispiele: Triebe ausbrechen, Mengenregulierung, Hacken, Mähen, Wässern, Pflanzenschutz.</a:t>
            </a:r>
            <a:endParaRPr lang="de-CH" dirty="0"/>
          </a:p>
        </p:txBody>
      </p:sp>
      <p:sp>
        <p:nvSpPr>
          <p:cNvPr id="4" name="Foliennummernplatzhalter 3"/>
          <p:cNvSpPr>
            <a:spLocks noGrp="1"/>
          </p:cNvSpPr>
          <p:nvPr>
            <p:ph type="sldNum" sz="quarter" idx="10"/>
          </p:nvPr>
        </p:nvSpPr>
        <p:spPr/>
        <p:txBody>
          <a:bodyPr/>
          <a:lstStyle/>
          <a:p>
            <a:fld id="{74FE189D-7D34-4C81-B898-D56F6C25FC17}" type="slidenum">
              <a:rPr lang="de-CH" smtClean="0"/>
              <a:t>18</a:t>
            </a:fld>
            <a:endParaRPr lang="de-CH"/>
          </a:p>
        </p:txBody>
      </p:sp>
    </p:spTree>
    <p:extLst>
      <p:ext uri="{BB962C8B-B14F-4D97-AF65-F5344CB8AC3E}">
        <p14:creationId xmlns:p14="http://schemas.microsoft.com/office/powerpoint/2010/main" val="3417599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Organisation als Ganzes.</a:t>
            </a:r>
          </a:p>
          <a:p>
            <a:endParaRPr lang="de-CH" dirty="0"/>
          </a:p>
        </p:txBody>
      </p:sp>
      <p:sp>
        <p:nvSpPr>
          <p:cNvPr id="4" name="Foliennummernplatzhalter 3"/>
          <p:cNvSpPr>
            <a:spLocks noGrp="1"/>
          </p:cNvSpPr>
          <p:nvPr>
            <p:ph type="sldNum" sz="quarter" idx="10"/>
          </p:nvPr>
        </p:nvSpPr>
        <p:spPr/>
        <p:txBody>
          <a:bodyPr/>
          <a:lstStyle/>
          <a:p>
            <a:fld id="{74FE189D-7D34-4C81-B898-D56F6C25FC17}" type="slidenum">
              <a:rPr lang="de-CH" smtClean="0"/>
              <a:t>19</a:t>
            </a:fld>
            <a:endParaRPr lang="de-CH"/>
          </a:p>
        </p:txBody>
      </p:sp>
    </p:spTree>
    <p:extLst>
      <p:ext uri="{BB962C8B-B14F-4D97-AF65-F5344CB8AC3E}">
        <p14:creationId xmlns:p14="http://schemas.microsoft.com/office/powerpoint/2010/main" val="111921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4FE189D-7D34-4C81-B898-D56F6C25FC17}" type="slidenum">
              <a:rPr lang="de-CH" smtClean="0"/>
              <a:t>2</a:t>
            </a:fld>
            <a:endParaRPr lang="de-CH"/>
          </a:p>
        </p:txBody>
      </p:sp>
    </p:spTree>
    <p:extLst>
      <p:ext uri="{BB962C8B-B14F-4D97-AF65-F5344CB8AC3E}">
        <p14:creationId xmlns:p14="http://schemas.microsoft.com/office/powerpoint/2010/main" val="1119216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4FE189D-7D34-4C81-B898-D56F6C25FC17}" type="slidenum">
              <a:rPr lang="de-CH" smtClean="0"/>
              <a:t>20</a:t>
            </a:fld>
            <a:endParaRPr lang="de-CH"/>
          </a:p>
        </p:txBody>
      </p:sp>
    </p:spTree>
    <p:extLst>
      <p:ext uri="{BB962C8B-B14F-4D97-AF65-F5344CB8AC3E}">
        <p14:creationId xmlns:p14="http://schemas.microsoft.com/office/powerpoint/2010/main" val="111921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mtClean="0"/>
              <a:t>Wer </a:t>
            </a:r>
            <a:r>
              <a:rPr lang="de-CH" dirty="0" smtClean="0"/>
              <a:t>bei der Rechnung</a:t>
            </a:r>
            <a:r>
              <a:rPr lang="de-CH" baseline="0" dirty="0" smtClean="0"/>
              <a:t> oder den Erläuterungen dazu genau hingesehen oder -gehört hat, hat bereits festgestellt, dass ein Budgetposten dieses Jahr um rund 20% überschritten worden ist: Die Entschädigungen an unseren Betriebsleiter. Das war nicht immer so: Die letzten 3 Jahre war dieser Posten immer knapp darunter.</a:t>
            </a:r>
          </a:p>
          <a:p>
            <a:r>
              <a:rPr lang="de-CH" baseline="0" dirty="0" smtClean="0"/>
              <a:t>Das ist nur eine nackte Zahl und die Dimensionen sind nicht so erschreckend, aber was steckt dahinter?</a:t>
            </a:r>
            <a:endParaRPr lang="de-CH" dirty="0"/>
          </a:p>
        </p:txBody>
      </p:sp>
      <p:sp>
        <p:nvSpPr>
          <p:cNvPr id="4" name="Foliennummernplatzhalter 3"/>
          <p:cNvSpPr>
            <a:spLocks noGrp="1"/>
          </p:cNvSpPr>
          <p:nvPr>
            <p:ph type="sldNum" sz="quarter" idx="10"/>
          </p:nvPr>
        </p:nvSpPr>
        <p:spPr/>
        <p:txBody>
          <a:bodyPr/>
          <a:lstStyle/>
          <a:p>
            <a:fld id="{74FE189D-7D34-4C81-B898-D56F6C25FC17}" type="slidenum">
              <a:rPr lang="de-CH" smtClean="0"/>
              <a:t>3</a:t>
            </a:fld>
            <a:endParaRPr lang="de-CH"/>
          </a:p>
        </p:txBody>
      </p:sp>
    </p:spTree>
    <p:extLst>
      <p:ext uri="{BB962C8B-B14F-4D97-AF65-F5344CB8AC3E}">
        <p14:creationId xmlns:p14="http://schemas.microsoft.com/office/powerpoint/2010/main" val="162808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Zum einen mal ein schwieriges</a:t>
            </a:r>
            <a:r>
              <a:rPr lang="de-CH" baseline="0" dirty="0" smtClean="0"/>
              <a:t> Jahr: Viel Regen im Sommer, damit verbunden Mehrarbeit: Pflanzenschutzeinsätze, Auslauben, Mähen, regelmässige Kontrollen. Dann die Kirschessigfliege, die im Herbst die Winzer heimgesucht hat: Auch hier: vermehrte Kontrollen, schnelle Entscheide, Hektik. Schliesslich ein hartnäckiger </a:t>
            </a:r>
            <a:r>
              <a:rPr lang="de-CH" baseline="0" dirty="0" err="1" smtClean="0"/>
              <a:t>Böchser</a:t>
            </a:r>
            <a:r>
              <a:rPr lang="de-CH" baseline="0" dirty="0" smtClean="0"/>
              <a:t>. Gerade in solchen Situationen braucht es fachlich solide Entscheide, Verantwortung und sofortigen Einsatzbereitschaft. Die Katastrophe ist schneller da als man denkt.</a:t>
            </a:r>
          </a:p>
        </p:txBody>
      </p:sp>
      <p:sp>
        <p:nvSpPr>
          <p:cNvPr id="4" name="Foliennummernplatzhalter 3"/>
          <p:cNvSpPr>
            <a:spLocks noGrp="1"/>
          </p:cNvSpPr>
          <p:nvPr>
            <p:ph type="sldNum" sz="quarter" idx="10"/>
          </p:nvPr>
        </p:nvSpPr>
        <p:spPr/>
        <p:txBody>
          <a:bodyPr/>
          <a:lstStyle/>
          <a:p>
            <a:fld id="{74FE189D-7D34-4C81-B898-D56F6C25FC17}" type="slidenum">
              <a:rPr lang="de-CH" smtClean="0"/>
              <a:t>4</a:t>
            </a:fld>
            <a:endParaRPr lang="de-CH"/>
          </a:p>
        </p:txBody>
      </p:sp>
    </p:spTree>
    <p:extLst>
      <p:ext uri="{BB962C8B-B14F-4D97-AF65-F5344CB8AC3E}">
        <p14:creationId xmlns:p14="http://schemas.microsoft.com/office/powerpoint/2010/main" val="162808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aseline="0" dirty="0" smtClean="0"/>
              <a:t>Es gibt aber auch Tätigkeiten, die nicht so hohe Fachkompetenz benötigen, deren Organisation oder Erledigung aber trotzdem immer wieder am Betriebsleiter hängenbleiben. Delegieren wäre hier durchaus möglich.</a:t>
            </a:r>
          </a:p>
        </p:txBody>
      </p:sp>
      <p:sp>
        <p:nvSpPr>
          <p:cNvPr id="4" name="Foliennummernplatzhalter 3"/>
          <p:cNvSpPr>
            <a:spLocks noGrp="1"/>
          </p:cNvSpPr>
          <p:nvPr>
            <p:ph type="sldNum" sz="quarter" idx="10"/>
          </p:nvPr>
        </p:nvSpPr>
        <p:spPr/>
        <p:txBody>
          <a:bodyPr/>
          <a:lstStyle/>
          <a:p>
            <a:fld id="{74FE189D-7D34-4C81-B898-D56F6C25FC17}" type="slidenum">
              <a:rPr lang="de-CH" smtClean="0"/>
              <a:t>5</a:t>
            </a:fld>
            <a:endParaRPr lang="de-CH"/>
          </a:p>
        </p:txBody>
      </p:sp>
    </p:spTree>
    <p:extLst>
      <p:ext uri="{BB962C8B-B14F-4D97-AF65-F5344CB8AC3E}">
        <p14:creationId xmlns:p14="http://schemas.microsoft.com/office/powerpoint/2010/main" val="162808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aseline="0" dirty="0" smtClean="0"/>
              <a:t>Kommt dazu, dass unser Betriebsleiter dieses Jahr beruflich stark gefordert war und sich gelegentlich hätte zweiteilen müssen: Es galt häufig genug zur gleichen Zeit einen Auftrag und unsere Ernte zu retten. Ich möchte nicht den Teufel an die Wand malen, aber sowas kann zu einem Burnout führen. Und das wäre sicher das letzte, was wir mit unserem Projekt wollten. Die RGR, das ist kein schnelles Feuerwerk, das ist etwas, das nachhaltig und langsam wachsen soll. </a:t>
            </a:r>
            <a:r>
              <a:rPr lang="de-CH" baseline="0" dirty="0" err="1" smtClean="0"/>
              <a:t>Mercurius</a:t>
            </a:r>
            <a:r>
              <a:rPr lang="de-CH" baseline="0" dirty="0" smtClean="0"/>
              <a:t> ist mit seinem Dilemma im Sommer 2014 an die Verwaltung gelangt, und wir haben uns überlegt, wie kommen wir da raus.</a:t>
            </a:r>
          </a:p>
        </p:txBody>
      </p:sp>
      <p:sp>
        <p:nvSpPr>
          <p:cNvPr id="4" name="Foliennummernplatzhalter 3"/>
          <p:cNvSpPr>
            <a:spLocks noGrp="1"/>
          </p:cNvSpPr>
          <p:nvPr>
            <p:ph type="sldNum" sz="quarter" idx="10"/>
          </p:nvPr>
        </p:nvSpPr>
        <p:spPr/>
        <p:txBody>
          <a:bodyPr/>
          <a:lstStyle/>
          <a:p>
            <a:fld id="{74FE189D-7D34-4C81-B898-D56F6C25FC17}" type="slidenum">
              <a:rPr lang="de-CH" smtClean="0"/>
              <a:t>6</a:t>
            </a:fld>
            <a:endParaRPr lang="de-CH"/>
          </a:p>
        </p:txBody>
      </p:sp>
    </p:spTree>
    <p:extLst>
      <p:ext uri="{BB962C8B-B14F-4D97-AF65-F5344CB8AC3E}">
        <p14:creationId xmlns:p14="http://schemas.microsoft.com/office/powerpoint/2010/main" val="162808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4FE189D-7D34-4C81-B898-D56F6C25FC17}" type="slidenum">
              <a:rPr lang="de-CH" smtClean="0"/>
              <a:t>7</a:t>
            </a:fld>
            <a:endParaRPr lang="de-CH"/>
          </a:p>
        </p:txBody>
      </p:sp>
    </p:spTree>
    <p:extLst>
      <p:ext uri="{BB962C8B-B14F-4D97-AF65-F5344CB8AC3E}">
        <p14:creationId xmlns:p14="http://schemas.microsoft.com/office/powerpoint/2010/main" val="1119216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aseline="0" dirty="0" smtClean="0"/>
              <a:t>Erstmal gilt es festzuhalten, dass wir ja nicht mehr am Anfang stehen. Das verflixte siebte Jahr ist ja schon hinter uns. </a:t>
            </a:r>
          </a:p>
          <a:p>
            <a:r>
              <a:rPr lang="de-CH" baseline="0" dirty="0" smtClean="0"/>
              <a:t>Unser erstes Ziel haben wir bereits erreicht: Ausgezeichnete Produkte, die wir in Flaschen füllen und immer wieder Freude daran haben. Das schafft spürbares Selbstvertrauen und hohe Motivation.</a:t>
            </a:r>
          </a:p>
          <a:p>
            <a:endParaRPr lang="de-CH" baseline="0" dirty="0" smtClean="0"/>
          </a:p>
          <a:p>
            <a:r>
              <a:rPr lang="de-CH" baseline="0" dirty="0" smtClean="0"/>
              <a:t>Das kommt nicht von ungefähr: Wir haben in den fast neun Jahren viele Kompetenzen aufgebaut: Geselligkeit, Freude an der gemeinsamen Arbeit, Humor und nicht zuletzt: sehr viel Fachwissen, das viele von uns in der praktischen Arbeit und in Kursen in Wädenswil angeeignet haben. Damit haben wir ein zweites Ziel erreicht: das Wissen zu verteilen und die Nachhaltigkeit des Projekts so abzusichern.</a:t>
            </a:r>
          </a:p>
          <a:p>
            <a:endParaRPr lang="de-CH" baseline="0" dirty="0" smtClean="0"/>
          </a:p>
          <a:p>
            <a:r>
              <a:rPr lang="de-CH" baseline="0" dirty="0" smtClean="0"/>
              <a:t>Das dritte Ziel haben wir aber noch nicht ganz erreicht: Die Nachhaltigkeit des Projekts benötigt auch eine möglichst breite organisatorische Abstützung. Es braucht mehr Leute, die Verantwortung übernehmen und Initiativen ergreifen. Hier haben wir immer noch eine zu grosse «Monopolisierung» bei </a:t>
            </a:r>
            <a:r>
              <a:rPr lang="de-CH" baseline="0" dirty="0" err="1" smtClean="0"/>
              <a:t>Mercurius</a:t>
            </a:r>
            <a:r>
              <a:rPr lang="de-CH" baseline="0" dirty="0" smtClean="0"/>
              <a:t>.</a:t>
            </a:r>
          </a:p>
        </p:txBody>
      </p:sp>
      <p:sp>
        <p:nvSpPr>
          <p:cNvPr id="4" name="Foliennummernplatzhalter 3"/>
          <p:cNvSpPr>
            <a:spLocks noGrp="1"/>
          </p:cNvSpPr>
          <p:nvPr>
            <p:ph type="sldNum" sz="quarter" idx="10"/>
          </p:nvPr>
        </p:nvSpPr>
        <p:spPr/>
        <p:txBody>
          <a:bodyPr/>
          <a:lstStyle/>
          <a:p>
            <a:fld id="{74FE189D-7D34-4C81-B898-D56F6C25FC17}" type="slidenum">
              <a:rPr lang="de-CH" smtClean="0"/>
              <a:t>8</a:t>
            </a:fld>
            <a:endParaRPr lang="de-CH"/>
          </a:p>
        </p:txBody>
      </p:sp>
    </p:spTree>
    <p:extLst>
      <p:ext uri="{BB962C8B-B14F-4D97-AF65-F5344CB8AC3E}">
        <p14:creationId xmlns:p14="http://schemas.microsoft.com/office/powerpoint/2010/main" val="162808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Werfen wir mal einen</a:t>
            </a:r>
            <a:r>
              <a:rPr lang="de-CH" baseline="0" dirty="0" smtClean="0"/>
              <a:t> genaueren Blick auf die in Rebberg und Keller anfallenden Arbeiten.</a:t>
            </a:r>
            <a:endParaRPr lang="de-CH" dirty="0" smtClean="0"/>
          </a:p>
          <a:p>
            <a:endParaRPr lang="de-CH" dirty="0" smtClean="0"/>
          </a:p>
          <a:p>
            <a:r>
              <a:rPr lang="de-CH" dirty="0" smtClean="0"/>
              <a:t>Ich habe hier mal versucht, diese (ohne Anspruch auf Vollständigkeit)</a:t>
            </a:r>
            <a:r>
              <a:rPr lang="de-CH" baseline="0" dirty="0" smtClean="0"/>
              <a:t> </a:t>
            </a:r>
            <a:r>
              <a:rPr lang="de-CH" dirty="0" smtClean="0"/>
              <a:t>auf zwei Achsen anzuordnen,</a:t>
            </a:r>
            <a:r>
              <a:rPr lang="de-CH" baseline="0" dirty="0" smtClean="0"/>
              <a:t> die das notwendige Wissen und die Handlungsgeschwindigkeit aufzeigen.</a:t>
            </a:r>
          </a:p>
          <a:p>
            <a:endParaRPr lang="de-CH" baseline="0" dirty="0" smtClean="0"/>
          </a:p>
          <a:p>
            <a:r>
              <a:rPr lang="de-CH" baseline="0" dirty="0" smtClean="0"/>
              <a:t>Zu betonen ist, dass jede Arbeit, jede Massnahme, jede Handlung wichtig ist. Sorgfältiges Hacken oder Aufbinden hat zwar keine sofortige aber eine langfristige und ebenso grosse Wirkung auf die Qualität des Endprodukts wie Pflanzenschutz oder Gärkontrolle. </a:t>
            </a:r>
          </a:p>
          <a:p>
            <a:endParaRPr lang="de-CH" baseline="0" dirty="0" smtClean="0"/>
          </a:p>
          <a:p>
            <a:endParaRPr lang="de-CH" baseline="0" dirty="0" smtClean="0"/>
          </a:p>
        </p:txBody>
      </p:sp>
      <p:sp>
        <p:nvSpPr>
          <p:cNvPr id="4" name="Foliennummernplatzhalter 3"/>
          <p:cNvSpPr>
            <a:spLocks noGrp="1"/>
          </p:cNvSpPr>
          <p:nvPr>
            <p:ph type="sldNum" sz="quarter" idx="10"/>
          </p:nvPr>
        </p:nvSpPr>
        <p:spPr/>
        <p:txBody>
          <a:bodyPr/>
          <a:lstStyle/>
          <a:p>
            <a:fld id="{74FE189D-7D34-4C81-B898-D56F6C25FC17}" type="slidenum">
              <a:rPr lang="de-CH" smtClean="0"/>
              <a:t>9</a:t>
            </a:fld>
            <a:endParaRPr lang="de-CH"/>
          </a:p>
        </p:txBody>
      </p:sp>
    </p:spTree>
    <p:extLst>
      <p:ext uri="{BB962C8B-B14F-4D97-AF65-F5344CB8AC3E}">
        <p14:creationId xmlns:p14="http://schemas.microsoft.com/office/powerpoint/2010/main" val="271354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06.03.2015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06.03.2015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06.03.2015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06.03.2015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06.03.2015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BA50D42-C9CD-4801-B293-61D1F53EC57E}" type="datetimeFigureOut">
              <a:rPr lang="de-DE" smtClean="0"/>
              <a:t>06.03.2015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BA50D42-C9CD-4801-B293-61D1F53EC57E}" type="datetimeFigureOut">
              <a:rPr lang="de-DE" smtClean="0"/>
              <a:t>06.03.2015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BA50D42-C9CD-4801-B293-61D1F53EC57E}" type="datetimeFigureOut">
              <a:rPr lang="de-DE" smtClean="0"/>
              <a:t>06.03.2015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t>06.03.2015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06.03.2015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06.03.2015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t>06.03.2015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16.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Arbeitsorganisation RGR</a:t>
            </a:r>
            <a:br>
              <a:rPr lang="de-CH" dirty="0" smtClean="0"/>
            </a:br>
            <a:r>
              <a:rPr lang="de-CH" dirty="0" smtClean="0"/>
              <a:t>2015</a:t>
            </a:r>
            <a:endParaRPr lang="de-CH" dirty="0"/>
          </a:p>
        </p:txBody>
      </p:sp>
      <p:sp>
        <p:nvSpPr>
          <p:cNvPr id="3" name="Untertitel 2"/>
          <p:cNvSpPr>
            <a:spLocks noGrp="1"/>
          </p:cNvSpPr>
          <p:nvPr>
            <p:ph type="subTitle" idx="1"/>
          </p:nvPr>
        </p:nvSpPr>
        <p:spPr/>
        <p:txBody>
          <a:bodyPr/>
          <a:lstStyle/>
          <a:p>
            <a:endParaRPr lang="de-CH" dirty="0"/>
          </a:p>
        </p:txBody>
      </p:sp>
    </p:spTree>
    <p:extLst>
      <p:ext uri="{BB962C8B-B14F-4D97-AF65-F5344CB8AC3E}">
        <p14:creationId xmlns:p14="http://schemas.microsoft.com/office/powerpoint/2010/main" val="3914213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dirty="0"/>
          </a:p>
        </p:txBody>
      </p:sp>
      <p:sp>
        <p:nvSpPr>
          <p:cNvPr id="4" name="Rechteck 3"/>
          <p:cNvSpPr/>
          <p:nvPr/>
        </p:nvSpPr>
        <p:spPr>
          <a:xfrm>
            <a:off x="0" y="-7466"/>
            <a:ext cx="9144000" cy="6865466"/>
          </a:xfrm>
          <a:prstGeom prst="rect">
            <a:avLst/>
          </a:prstGeom>
          <a:gradFill flip="none" rotWithShape="1">
            <a:gsLst>
              <a:gs pos="0">
                <a:schemeClr val="accent1">
                  <a:tint val="66000"/>
                  <a:satMod val="160000"/>
                </a:schemeClr>
              </a:gs>
              <a:gs pos="0">
                <a:srgbClr val="FF0000"/>
              </a:gs>
              <a:gs pos="100000">
                <a:srgbClr val="92D050">
                  <a:lumMod val="10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Textfeld 4"/>
          <p:cNvSpPr txBox="1"/>
          <p:nvPr/>
        </p:nvSpPr>
        <p:spPr>
          <a:xfrm>
            <a:off x="-34281" y="1323"/>
            <a:ext cx="1152128" cy="461665"/>
          </a:xfrm>
          <a:prstGeom prst="rect">
            <a:avLst/>
          </a:prstGeom>
          <a:noFill/>
        </p:spPr>
        <p:txBody>
          <a:bodyPr wrap="square" rtlCol="0">
            <a:spAutoFit/>
          </a:bodyPr>
          <a:lstStyle/>
          <a:p>
            <a:r>
              <a:rPr lang="de-CH" sz="2400" dirty="0" smtClean="0">
                <a:solidFill>
                  <a:srgbClr val="FFFF00"/>
                </a:solidFill>
              </a:rPr>
              <a:t>Wissen</a:t>
            </a:r>
            <a:endParaRPr lang="de-CH" sz="2400" dirty="0">
              <a:solidFill>
                <a:srgbClr val="FFFF00"/>
              </a:solidFill>
            </a:endParaRPr>
          </a:p>
        </p:txBody>
      </p:sp>
      <p:sp>
        <p:nvSpPr>
          <p:cNvPr id="6" name="Textfeld 5"/>
          <p:cNvSpPr txBox="1"/>
          <p:nvPr/>
        </p:nvSpPr>
        <p:spPr>
          <a:xfrm>
            <a:off x="7703840" y="6388870"/>
            <a:ext cx="1440160" cy="461665"/>
          </a:xfrm>
          <a:prstGeom prst="rect">
            <a:avLst/>
          </a:prstGeom>
          <a:noFill/>
        </p:spPr>
        <p:txBody>
          <a:bodyPr wrap="square" rtlCol="0">
            <a:spAutoFit/>
          </a:bodyPr>
          <a:lstStyle/>
          <a:p>
            <a:pPr algn="r"/>
            <a:r>
              <a:rPr lang="de-CH" sz="2400" dirty="0" smtClean="0">
                <a:solidFill>
                  <a:schemeClr val="accent5">
                    <a:lumMod val="40000"/>
                    <a:lumOff val="60000"/>
                  </a:schemeClr>
                </a:solidFill>
              </a:rPr>
              <a:t>Handeln</a:t>
            </a:r>
            <a:endParaRPr lang="de-CH" sz="2400" dirty="0">
              <a:solidFill>
                <a:schemeClr val="accent5">
                  <a:lumMod val="40000"/>
                  <a:lumOff val="60000"/>
                </a:schemeClr>
              </a:solidFill>
            </a:endParaRPr>
          </a:p>
        </p:txBody>
      </p:sp>
      <p:cxnSp>
        <p:nvCxnSpPr>
          <p:cNvPr id="8" name="Gerade Verbindung mit Pfeil 7"/>
          <p:cNvCxnSpPr/>
          <p:nvPr/>
        </p:nvCxnSpPr>
        <p:spPr>
          <a:xfrm flipV="1">
            <a:off x="323528" y="462988"/>
            <a:ext cx="0" cy="61567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323528" y="6619943"/>
            <a:ext cx="7560840" cy="0"/>
          </a:xfrm>
          <a:prstGeom prst="straightConnector1">
            <a:avLst/>
          </a:prstGeom>
          <a:ln w="38100">
            <a:solidFill>
              <a:schemeClr val="accent5">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354356" y="6019538"/>
            <a:ext cx="1152128" cy="646331"/>
          </a:xfrm>
          <a:prstGeom prst="rect">
            <a:avLst/>
          </a:prstGeom>
          <a:noFill/>
        </p:spPr>
        <p:txBody>
          <a:bodyPr wrap="square" rtlCol="0">
            <a:spAutoFit/>
          </a:bodyPr>
          <a:lstStyle/>
          <a:p>
            <a:r>
              <a:rPr lang="de-CH" dirty="0" smtClean="0">
                <a:solidFill>
                  <a:srgbClr val="FFFF00"/>
                </a:solidFill>
              </a:rPr>
              <a:t>wenig</a:t>
            </a:r>
          </a:p>
          <a:p>
            <a:r>
              <a:rPr lang="de-CH" dirty="0" smtClean="0">
                <a:solidFill>
                  <a:schemeClr val="accent5">
                    <a:lumMod val="40000"/>
                    <a:lumOff val="60000"/>
                  </a:schemeClr>
                </a:solidFill>
              </a:rPr>
              <a:t>langfristig</a:t>
            </a:r>
            <a:endParaRPr lang="de-CH" dirty="0">
              <a:solidFill>
                <a:schemeClr val="accent5">
                  <a:lumMod val="40000"/>
                  <a:lumOff val="60000"/>
                </a:schemeClr>
              </a:solidFill>
            </a:endParaRPr>
          </a:p>
        </p:txBody>
      </p:sp>
      <p:sp>
        <p:nvSpPr>
          <p:cNvPr id="15" name="Textfeld 14"/>
          <p:cNvSpPr txBox="1"/>
          <p:nvPr/>
        </p:nvSpPr>
        <p:spPr>
          <a:xfrm>
            <a:off x="7991872" y="4544"/>
            <a:ext cx="1152128" cy="646331"/>
          </a:xfrm>
          <a:prstGeom prst="rect">
            <a:avLst/>
          </a:prstGeom>
          <a:noFill/>
        </p:spPr>
        <p:txBody>
          <a:bodyPr wrap="square" rtlCol="0">
            <a:spAutoFit/>
          </a:bodyPr>
          <a:lstStyle/>
          <a:p>
            <a:pPr algn="r"/>
            <a:r>
              <a:rPr lang="de-CH" dirty="0" smtClean="0">
                <a:solidFill>
                  <a:srgbClr val="FFFF00"/>
                </a:solidFill>
              </a:rPr>
              <a:t>viel</a:t>
            </a:r>
          </a:p>
          <a:p>
            <a:pPr algn="r"/>
            <a:r>
              <a:rPr lang="de-CH" dirty="0" smtClean="0">
                <a:solidFill>
                  <a:schemeClr val="accent5">
                    <a:lumMod val="40000"/>
                    <a:lumOff val="60000"/>
                  </a:schemeClr>
                </a:solidFill>
              </a:rPr>
              <a:t>kurzfristig</a:t>
            </a:r>
            <a:endParaRPr lang="de-CH" dirty="0">
              <a:solidFill>
                <a:schemeClr val="accent5">
                  <a:lumMod val="40000"/>
                  <a:lumOff val="60000"/>
                </a:schemeClr>
              </a:solidFill>
            </a:endParaRPr>
          </a:p>
        </p:txBody>
      </p:sp>
      <p:sp>
        <p:nvSpPr>
          <p:cNvPr id="16" name="Textfeld 15"/>
          <p:cNvSpPr txBox="1"/>
          <p:nvPr/>
        </p:nvSpPr>
        <p:spPr>
          <a:xfrm>
            <a:off x="6186332" y="1268760"/>
            <a:ext cx="2237588" cy="461665"/>
          </a:xfrm>
          <a:prstGeom prst="rect">
            <a:avLst/>
          </a:prstGeom>
          <a:noFill/>
        </p:spPr>
        <p:txBody>
          <a:bodyPr wrap="square" rtlCol="0">
            <a:spAutoFit/>
          </a:bodyPr>
          <a:lstStyle/>
          <a:p>
            <a:r>
              <a:rPr lang="de-CH" sz="2400" b="1" dirty="0" smtClean="0">
                <a:solidFill>
                  <a:schemeClr val="bg1"/>
                </a:solidFill>
              </a:rPr>
              <a:t>Pflanzenschutz</a:t>
            </a:r>
            <a:endParaRPr lang="de-CH" sz="2400" b="1" dirty="0">
              <a:solidFill>
                <a:schemeClr val="bg1"/>
              </a:solidFill>
            </a:endParaRPr>
          </a:p>
        </p:txBody>
      </p:sp>
      <p:sp>
        <p:nvSpPr>
          <p:cNvPr id="17" name="Textfeld 16"/>
          <p:cNvSpPr txBox="1"/>
          <p:nvPr/>
        </p:nvSpPr>
        <p:spPr>
          <a:xfrm>
            <a:off x="564907" y="5557873"/>
            <a:ext cx="2237588" cy="461665"/>
          </a:xfrm>
          <a:prstGeom prst="rect">
            <a:avLst/>
          </a:prstGeom>
          <a:noFill/>
        </p:spPr>
        <p:txBody>
          <a:bodyPr wrap="square" rtlCol="0">
            <a:spAutoFit/>
          </a:bodyPr>
          <a:lstStyle/>
          <a:p>
            <a:r>
              <a:rPr lang="de-CH" sz="2400" b="1" dirty="0" smtClean="0">
                <a:solidFill>
                  <a:schemeClr val="bg1"/>
                </a:solidFill>
              </a:rPr>
              <a:t>Hacken</a:t>
            </a:r>
            <a:endParaRPr lang="de-CH" sz="2400" b="1" dirty="0">
              <a:solidFill>
                <a:schemeClr val="bg1"/>
              </a:solidFill>
            </a:endParaRPr>
          </a:p>
        </p:txBody>
      </p:sp>
      <p:sp>
        <p:nvSpPr>
          <p:cNvPr id="18" name="Textfeld 17"/>
          <p:cNvSpPr txBox="1"/>
          <p:nvPr/>
        </p:nvSpPr>
        <p:spPr>
          <a:xfrm>
            <a:off x="2334412" y="2113657"/>
            <a:ext cx="2237588" cy="461665"/>
          </a:xfrm>
          <a:prstGeom prst="rect">
            <a:avLst/>
          </a:prstGeom>
          <a:noFill/>
        </p:spPr>
        <p:txBody>
          <a:bodyPr wrap="square" rtlCol="0">
            <a:spAutoFit/>
          </a:bodyPr>
          <a:lstStyle/>
          <a:p>
            <a:r>
              <a:rPr lang="de-CH" sz="2400" b="1" dirty="0" smtClean="0">
                <a:solidFill>
                  <a:schemeClr val="bg1"/>
                </a:solidFill>
              </a:rPr>
              <a:t>Ausbrechen</a:t>
            </a:r>
            <a:endParaRPr lang="de-CH" sz="2400" b="1" dirty="0">
              <a:solidFill>
                <a:schemeClr val="bg1"/>
              </a:solidFill>
            </a:endParaRPr>
          </a:p>
        </p:txBody>
      </p:sp>
      <p:sp>
        <p:nvSpPr>
          <p:cNvPr id="19" name="Textfeld 18"/>
          <p:cNvSpPr txBox="1"/>
          <p:nvPr/>
        </p:nvSpPr>
        <p:spPr>
          <a:xfrm>
            <a:off x="4433730" y="6019538"/>
            <a:ext cx="2237588" cy="461665"/>
          </a:xfrm>
          <a:prstGeom prst="rect">
            <a:avLst/>
          </a:prstGeom>
          <a:noFill/>
        </p:spPr>
        <p:txBody>
          <a:bodyPr wrap="square" rtlCol="0">
            <a:spAutoFit/>
          </a:bodyPr>
          <a:lstStyle/>
          <a:p>
            <a:r>
              <a:rPr lang="de-CH" sz="2400" b="1" dirty="0" smtClean="0">
                <a:solidFill>
                  <a:schemeClr val="bg1"/>
                </a:solidFill>
              </a:rPr>
              <a:t>Bewässern</a:t>
            </a:r>
            <a:endParaRPr lang="de-CH" sz="2400" b="1" dirty="0">
              <a:solidFill>
                <a:schemeClr val="bg1"/>
              </a:solidFill>
            </a:endParaRPr>
          </a:p>
        </p:txBody>
      </p:sp>
      <p:sp>
        <p:nvSpPr>
          <p:cNvPr id="20" name="Textfeld 19"/>
          <p:cNvSpPr txBox="1"/>
          <p:nvPr/>
        </p:nvSpPr>
        <p:spPr>
          <a:xfrm>
            <a:off x="6222844" y="3198167"/>
            <a:ext cx="2237588" cy="461665"/>
          </a:xfrm>
          <a:prstGeom prst="rect">
            <a:avLst/>
          </a:prstGeom>
          <a:noFill/>
        </p:spPr>
        <p:txBody>
          <a:bodyPr wrap="square" rtlCol="0">
            <a:spAutoFit/>
          </a:bodyPr>
          <a:lstStyle/>
          <a:p>
            <a:r>
              <a:rPr lang="de-CH" sz="2400" b="1" dirty="0" smtClean="0">
                <a:solidFill>
                  <a:schemeClr val="bg1"/>
                </a:solidFill>
              </a:rPr>
              <a:t>Gärkontrolle</a:t>
            </a:r>
            <a:endParaRPr lang="de-CH" sz="2400" b="1" dirty="0">
              <a:solidFill>
                <a:schemeClr val="bg1"/>
              </a:solidFill>
            </a:endParaRPr>
          </a:p>
        </p:txBody>
      </p:sp>
      <p:sp>
        <p:nvSpPr>
          <p:cNvPr id="21" name="Textfeld 20"/>
          <p:cNvSpPr txBox="1"/>
          <p:nvPr/>
        </p:nvSpPr>
        <p:spPr>
          <a:xfrm>
            <a:off x="4896544" y="832312"/>
            <a:ext cx="4211960" cy="461665"/>
          </a:xfrm>
          <a:prstGeom prst="rect">
            <a:avLst/>
          </a:prstGeom>
          <a:noFill/>
        </p:spPr>
        <p:txBody>
          <a:bodyPr wrap="square" rtlCol="0">
            <a:spAutoFit/>
          </a:bodyPr>
          <a:lstStyle/>
          <a:p>
            <a:r>
              <a:rPr lang="de-CH" sz="2400" b="1" dirty="0" smtClean="0">
                <a:solidFill>
                  <a:schemeClr val="bg1"/>
                </a:solidFill>
              </a:rPr>
              <a:t>Kellertechnische Massnahmen</a:t>
            </a:r>
            <a:endParaRPr lang="de-CH" sz="2400" b="1" dirty="0">
              <a:solidFill>
                <a:schemeClr val="bg1"/>
              </a:solidFill>
            </a:endParaRPr>
          </a:p>
        </p:txBody>
      </p:sp>
      <p:sp>
        <p:nvSpPr>
          <p:cNvPr id="22" name="Textfeld 21"/>
          <p:cNvSpPr txBox="1"/>
          <p:nvPr/>
        </p:nvSpPr>
        <p:spPr>
          <a:xfrm>
            <a:off x="5754284" y="4257601"/>
            <a:ext cx="2237588" cy="461665"/>
          </a:xfrm>
          <a:prstGeom prst="rect">
            <a:avLst/>
          </a:prstGeom>
          <a:noFill/>
        </p:spPr>
        <p:txBody>
          <a:bodyPr wrap="square" rtlCol="0">
            <a:spAutoFit/>
          </a:bodyPr>
          <a:lstStyle/>
          <a:p>
            <a:r>
              <a:rPr lang="de-CH" sz="2400" b="1" dirty="0" smtClean="0">
                <a:solidFill>
                  <a:schemeClr val="bg1"/>
                </a:solidFill>
              </a:rPr>
              <a:t>Ernten</a:t>
            </a:r>
            <a:endParaRPr lang="de-CH" sz="2400" b="1" dirty="0">
              <a:solidFill>
                <a:schemeClr val="bg1"/>
              </a:solidFill>
            </a:endParaRPr>
          </a:p>
        </p:txBody>
      </p:sp>
      <p:sp>
        <p:nvSpPr>
          <p:cNvPr id="23" name="Textfeld 22"/>
          <p:cNvSpPr txBox="1"/>
          <p:nvPr/>
        </p:nvSpPr>
        <p:spPr>
          <a:xfrm>
            <a:off x="541783" y="1268759"/>
            <a:ext cx="2237588" cy="461665"/>
          </a:xfrm>
          <a:prstGeom prst="rect">
            <a:avLst/>
          </a:prstGeom>
          <a:noFill/>
        </p:spPr>
        <p:txBody>
          <a:bodyPr wrap="square" rtlCol="0">
            <a:spAutoFit/>
          </a:bodyPr>
          <a:lstStyle/>
          <a:p>
            <a:r>
              <a:rPr lang="de-CH" sz="2400" b="1" dirty="0" smtClean="0">
                <a:solidFill>
                  <a:schemeClr val="bg1"/>
                </a:solidFill>
              </a:rPr>
              <a:t>Schnitt</a:t>
            </a:r>
            <a:endParaRPr lang="de-CH" sz="2400" b="1" dirty="0">
              <a:solidFill>
                <a:schemeClr val="bg1"/>
              </a:solidFill>
            </a:endParaRPr>
          </a:p>
        </p:txBody>
      </p:sp>
      <p:sp>
        <p:nvSpPr>
          <p:cNvPr id="24" name="Textfeld 23"/>
          <p:cNvSpPr txBox="1"/>
          <p:nvPr/>
        </p:nvSpPr>
        <p:spPr>
          <a:xfrm>
            <a:off x="564907" y="5096208"/>
            <a:ext cx="2237588" cy="461665"/>
          </a:xfrm>
          <a:prstGeom prst="rect">
            <a:avLst/>
          </a:prstGeom>
          <a:noFill/>
        </p:spPr>
        <p:txBody>
          <a:bodyPr wrap="square" rtlCol="0">
            <a:spAutoFit/>
          </a:bodyPr>
          <a:lstStyle/>
          <a:p>
            <a:r>
              <a:rPr lang="de-CH" sz="2400" b="1" dirty="0" smtClean="0">
                <a:solidFill>
                  <a:schemeClr val="bg1"/>
                </a:solidFill>
              </a:rPr>
              <a:t>Mähen</a:t>
            </a:r>
            <a:endParaRPr lang="de-CH" sz="2400" b="1" dirty="0">
              <a:solidFill>
                <a:schemeClr val="bg1"/>
              </a:solidFill>
            </a:endParaRPr>
          </a:p>
        </p:txBody>
      </p:sp>
      <p:sp>
        <p:nvSpPr>
          <p:cNvPr id="25" name="Textfeld 24"/>
          <p:cNvSpPr txBox="1"/>
          <p:nvPr/>
        </p:nvSpPr>
        <p:spPr>
          <a:xfrm>
            <a:off x="1551616" y="6047059"/>
            <a:ext cx="2948375" cy="461665"/>
          </a:xfrm>
          <a:prstGeom prst="rect">
            <a:avLst/>
          </a:prstGeom>
          <a:noFill/>
        </p:spPr>
        <p:txBody>
          <a:bodyPr wrap="square" rtlCol="0">
            <a:spAutoFit/>
          </a:bodyPr>
          <a:lstStyle/>
          <a:p>
            <a:r>
              <a:rPr lang="de-CH" sz="2400" b="1" dirty="0" smtClean="0">
                <a:solidFill>
                  <a:schemeClr val="bg1"/>
                </a:solidFill>
              </a:rPr>
              <a:t>Flaschen waschen</a:t>
            </a:r>
            <a:endParaRPr lang="de-CH" sz="2400" b="1" dirty="0">
              <a:solidFill>
                <a:schemeClr val="bg1"/>
              </a:solidFill>
            </a:endParaRPr>
          </a:p>
        </p:txBody>
      </p:sp>
      <p:sp>
        <p:nvSpPr>
          <p:cNvPr id="26" name="Textfeld 25"/>
          <p:cNvSpPr txBox="1"/>
          <p:nvPr/>
        </p:nvSpPr>
        <p:spPr>
          <a:xfrm>
            <a:off x="3405672" y="3660848"/>
            <a:ext cx="2780660" cy="461665"/>
          </a:xfrm>
          <a:prstGeom prst="rect">
            <a:avLst/>
          </a:prstGeom>
          <a:noFill/>
        </p:spPr>
        <p:txBody>
          <a:bodyPr wrap="square" rtlCol="0">
            <a:spAutoFit/>
          </a:bodyPr>
          <a:lstStyle/>
          <a:p>
            <a:r>
              <a:rPr lang="de-CH" sz="2400" b="1" dirty="0" smtClean="0">
                <a:solidFill>
                  <a:schemeClr val="bg1"/>
                </a:solidFill>
              </a:rPr>
              <a:t>Mengenregulierung</a:t>
            </a:r>
            <a:endParaRPr lang="de-CH" sz="2400" b="1" dirty="0">
              <a:solidFill>
                <a:schemeClr val="bg1"/>
              </a:solidFill>
            </a:endParaRPr>
          </a:p>
        </p:txBody>
      </p:sp>
      <p:sp>
        <p:nvSpPr>
          <p:cNvPr id="27" name="Textfeld 26"/>
          <p:cNvSpPr txBox="1"/>
          <p:nvPr/>
        </p:nvSpPr>
        <p:spPr>
          <a:xfrm>
            <a:off x="4164461" y="1711193"/>
            <a:ext cx="2237588" cy="461665"/>
          </a:xfrm>
          <a:prstGeom prst="rect">
            <a:avLst/>
          </a:prstGeom>
          <a:noFill/>
        </p:spPr>
        <p:txBody>
          <a:bodyPr wrap="square" rtlCol="0">
            <a:spAutoFit/>
          </a:bodyPr>
          <a:lstStyle/>
          <a:p>
            <a:r>
              <a:rPr lang="de-CH" sz="2400" b="1" dirty="0" smtClean="0">
                <a:solidFill>
                  <a:schemeClr val="bg1"/>
                </a:solidFill>
              </a:rPr>
              <a:t>Analytik</a:t>
            </a:r>
            <a:endParaRPr lang="de-CH" sz="2400" b="1" dirty="0">
              <a:solidFill>
                <a:schemeClr val="bg1"/>
              </a:solidFill>
            </a:endParaRPr>
          </a:p>
        </p:txBody>
      </p:sp>
      <p:sp>
        <p:nvSpPr>
          <p:cNvPr id="28" name="Textfeld 27"/>
          <p:cNvSpPr txBox="1"/>
          <p:nvPr/>
        </p:nvSpPr>
        <p:spPr>
          <a:xfrm>
            <a:off x="1684714" y="5321033"/>
            <a:ext cx="2237588" cy="461665"/>
          </a:xfrm>
          <a:prstGeom prst="rect">
            <a:avLst/>
          </a:prstGeom>
          <a:noFill/>
        </p:spPr>
        <p:txBody>
          <a:bodyPr wrap="square" rtlCol="0">
            <a:spAutoFit/>
          </a:bodyPr>
          <a:lstStyle/>
          <a:p>
            <a:r>
              <a:rPr lang="de-CH" sz="2400" b="1" dirty="0" smtClean="0">
                <a:solidFill>
                  <a:schemeClr val="bg1"/>
                </a:solidFill>
              </a:rPr>
              <a:t>Abfüllen</a:t>
            </a:r>
            <a:endParaRPr lang="de-CH" sz="2400" b="1" dirty="0">
              <a:solidFill>
                <a:schemeClr val="bg1"/>
              </a:solidFill>
            </a:endParaRPr>
          </a:p>
        </p:txBody>
      </p:sp>
      <p:sp>
        <p:nvSpPr>
          <p:cNvPr id="29" name="Textfeld 28"/>
          <p:cNvSpPr txBox="1"/>
          <p:nvPr/>
        </p:nvSpPr>
        <p:spPr>
          <a:xfrm>
            <a:off x="1684714" y="5774658"/>
            <a:ext cx="2237588" cy="461665"/>
          </a:xfrm>
          <a:prstGeom prst="rect">
            <a:avLst/>
          </a:prstGeom>
          <a:noFill/>
        </p:spPr>
        <p:txBody>
          <a:bodyPr wrap="square" rtlCol="0">
            <a:spAutoFit/>
          </a:bodyPr>
          <a:lstStyle/>
          <a:p>
            <a:r>
              <a:rPr lang="de-CH" sz="2400" b="1" dirty="0" smtClean="0">
                <a:solidFill>
                  <a:schemeClr val="bg1"/>
                </a:solidFill>
              </a:rPr>
              <a:t>Etikettieren</a:t>
            </a:r>
            <a:endParaRPr lang="de-CH" sz="2400" b="1" dirty="0">
              <a:solidFill>
                <a:schemeClr val="bg1"/>
              </a:solidFill>
            </a:endParaRPr>
          </a:p>
        </p:txBody>
      </p:sp>
      <p:sp>
        <p:nvSpPr>
          <p:cNvPr id="30" name="Textfeld 29"/>
          <p:cNvSpPr txBox="1"/>
          <p:nvPr/>
        </p:nvSpPr>
        <p:spPr>
          <a:xfrm>
            <a:off x="3453206" y="4119463"/>
            <a:ext cx="2237588" cy="461665"/>
          </a:xfrm>
          <a:prstGeom prst="rect">
            <a:avLst/>
          </a:prstGeom>
          <a:noFill/>
        </p:spPr>
        <p:txBody>
          <a:bodyPr wrap="square" rtlCol="0">
            <a:spAutoFit/>
          </a:bodyPr>
          <a:lstStyle/>
          <a:p>
            <a:r>
              <a:rPr lang="de-CH" sz="2400" b="1" dirty="0" smtClean="0">
                <a:solidFill>
                  <a:schemeClr val="bg1"/>
                </a:solidFill>
              </a:rPr>
              <a:t>Geräteunterhalt</a:t>
            </a:r>
            <a:endParaRPr lang="de-CH" sz="2400" b="1" dirty="0">
              <a:solidFill>
                <a:schemeClr val="bg1"/>
              </a:solidFill>
            </a:endParaRPr>
          </a:p>
        </p:txBody>
      </p:sp>
      <p:sp>
        <p:nvSpPr>
          <p:cNvPr id="31" name="Textfeld 30"/>
          <p:cNvSpPr txBox="1"/>
          <p:nvPr/>
        </p:nvSpPr>
        <p:spPr>
          <a:xfrm>
            <a:off x="3405672" y="5526377"/>
            <a:ext cx="2237588" cy="461665"/>
          </a:xfrm>
          <a:prstGeom prst="rect">
            <a:avLst/>
          </a:prstGeom>
          <a:noFill/>
        </p:spPr>
        <p:txBody>
          <a:bodyPr wrap="square" rtlCol="0">
            <a:spAutoFit/>
          </a:bodyPr>
          <a:lstStyle/>
          <a:p>
            <a:r>
              <a:rPr lang="de-CH" sz="2400" b="1" dirty="0" smtClean="0">
                <a:solidFill>
                  <a:schemeClr val="bg1"/>
                </a:solidFill>
              </a:rPr>
              <a:t>Düngen</a:t>
            </a:r>
            <a:endParaRPr lang="de-CH" sz="2400" b="1" dirty="0">
              <a:solidFill>
                <a:schemeClr val="bg1"/>
              </a:solidFill>
            </a:endParaRPr>
          </a:p>
        </p:txBody>
      </p:sp>
      <p:sp>
        <p:nvSpPr>
          <p:cNvPr id="33" name="Textfeld 32"/>
          <p:cNvSpPr txBox="1"/>
          <p:nvPr/>
        </p:nvSpPr>
        <p:spPr>
          <a:xfrm>
            <a:off x="1926873" y="1480360"/>
            <a:ext cx="2237588" cy="461665"/>
          </a:xfrm>
          <a:prstGeom prst="rect">
            <a:avLst/>
          </a:prstGeom>
          <a:noFill/>
        </p:spPr>
        <p:txBody>
          <a:bodyPr wrap="square" rtlCol="0">
            <a:spAutoFit/>
          </a:bodyPr>
          <a:lstStyle/>
          <a:p>
            <a:r>
              <a:rPr lang="de-CH" sz="2400" b="1" dirty="0" smtClean="0">
                <a:solidFill>
                  <a:schemeClr val="bg1"/>
                </a:solidFill>
              </a:rPr>
              <a:t>BSA</a:t>
            </a:r>
            <a:endParaRPr lang="de-CH" sz="2400" b="1" dirty="0">
              <a:solidFill>
                <a:schemeClr val="bg1"/>
              </a:solidFill>
            </a:endParaRPr>
          </a:p>
        </p:txBody>
      </p:sp>
      <p:sp>
        <p:nvSpPr>
          <p:cNvPr id="34" name="Textfeld 33"/>
          <p:cNvSpPr txBox="1"/>
          <p:nvPr/>
        </p:nvSpPr>
        <p:spPr>
          <a:xfrm>
            <a:off x="3381197" y="4905534"/>
            <a:ext cx="2237588" cy="830997"/>
          </a:xfrm>
          <a:prstGeom prst="rect">
            <a:avLst/>
          </a:prstGeom>
          <a:noFill/>
        </p:spPr>
        <p:txBody>
          <a:bodyPr wrap="square" rtlCol="0">
            <a:spAutoFit/>
          </a:bodyPr>
          <a:lstStyle/>
          <a:p>
            <a:r>
              <a:rPr lang="de-CH" sz="2400" b="1" dirty="0" smtClean="0">
                <a:solidFill>
                  <a:schemeClr val="bg1"/>
                </a:solidFill>
              </a:rPr>
              <a:t>Aufbinden</a:t>
            </a:r>
          </a:p>
          <a:p>
            <a:endParaRPr lang="de-CH" sz="2400" b="1" dirty="0">
              <a:solidFill>
                <a:schemeClr val="bg1"/>
              </a:solidFill>
            </a:endParaRPr>
          </a:p>
        </p:txBody>
      </p:sp>
      <p:sp>
        <p:nvSpPr>
          <p:cNvPr id="7" name="Pfeil nach rechts 6"/>
          <p:cNvSpPr/>
          <p:nvPr/>
        </p:nvSpPr>
        <p:spPr>
          <a:xfrm rot="19427491">
            <a:off x="988780" y="3237360"/>
            <a:ext cx="5867045" cy="24723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Pfeil nach rechts 31"/>
          <p:cNvSpPr/>
          <p:nvPr/>
        </p:nvSpPr>
        <p:spPr>
          <a:xfrm rot="6110853">
            <a:off x="5353084" y="2908423"/>
            <a:ext cx="2557217" cy="22135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 name="Pfeil nach rechts 35"/>
          <p:cNvSpPr/>
          <p:nvPr/>
        </p:nvSpPr>
        <p:spPr>
          <a:xfrm rot="20915892" flipV="1">
            <a:off x="1644901" y="4825127"/>
            <a:ext cx="4201288" cy="26081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Pfeil nach rechts 36"/>
          <p:cNvSpPr/>
          <p:nvPr/>
        </p:nvSpPr>
        <p:spPr>
          <a:xfrm rot="20329555" flipV="1">
            <a:off x="3916145" y="1833617"/>
            <a:ext cx="2287410" cy="26715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69202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2"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7466"/>
            <a:ext cx="9144000" cy="6865466"/>
          </a:xfrm>
          <a:prstGeom prst="rect">
            <a:avLst/>
          </a:prstGeom>
          <a:gradFill flip="none" rotWithShape="1">
            <a:gsLst>
              <a:gs pos="0">
                <a:schemeClr val="accent1">
                  <a:tint val="66000"/>
                  <a:satMod val="160000"/>
                </a:schemeClr>
              </a:gs>
              <a:gs pos="0">
                <a:srgbClr val="FF0000"/>
              </a:gs>
              <a:gs pos="100000">
                <a:srgbClr val="92D050">
                  <a:lumMod val="10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Textfeld 4"/>
          <p:cNvSpPr txBox="1"/>
          <p:nvPr/>
        </p:nvSpPr>
        <p:spPr>
          <a:xfrm>
            <a:off x="-34281" y="1323"/>
            <a:ext cx="1152128" cy="461665"/>
          </a:xfrm>
          <a:prstGeom prst="rect">
            <a:avLst/>
          </a:prstGeom>
          <a:noFill/>
        </p:spPr>
        <p:txBody>
          <a:bodyPr wrap="square" rtlCol="0">
            <a:spAutoFit/>
          </a:bodyPr>
          <a:lstStyle/>
          <a:p>
            <a:r>
              <a:rPr lang="de-CH" sz="2400" dirty="0" smtClean="0">
                <a:solidFill>
                  <a:srgbClr val="FFFF00"/>
                </a:solidFill>
              </a:rPr>
              <a:t>Wissen</a:t>
            </a:r>
            <a:endParaRPr lang="de-CH" sz="2400" dirty="0">
              <a:solidFill>
                <a:srgbClr val="FFFF00"/>
              </a:solidFill>
            </a:endParaRPr>
          </a:p>
        </p:txBody>
      </p:sp>
      <p:sp>
        <p:nvSpPr>
          <p:cNvPr id="6" name="Textfeld 5"/>
          <p:cNvSpPr txBox="1"/>
          <p:nvPr/>
        </p:nvSpPr>
        <p:spPr>
          <a:xfrm>
            <a:off x="7703840" y="6388870"/>
            <a:ext cx="1440160" cy="461665"/>
          </a:xfrm>
          <a:prstGeom prst="rect">
            <a:avLst/>
          </a:prstGeom>
          <a:noFill/>
        </p:spPr>
        <p:txBody>
          <a:bodyPr wrap="square" rtlCol="0">
            <a:spAutoFit/>
          </a:bodyPr>
          <a:lstStyle/>
          <a:p>
            <a:pPr algn="r"/>
            <a:r>
              <a:rPr lang="de-CH" sz="2400" dirty="0" smtClean="0">
                <a:solidFill>
                  <a:schemeClr val="accent5">
                    <a:lumMod val="40000"/>
                    <a:lumOff val="60000"/>
                  </a:schemeClr>
                </a:solidFill>
              </a:rPr>
              <a:t>Handeln</a:t>
            </a:r>
            <a:endParaRPr lang="de-CH" sz="2400" dirty="0">
              <a:solidFill>
                <a:schemeClr val="accent5">
                  <a:lumMod val="40000"/>
                  <a:lumOff val="60000"/>
                </a:schemeClr>
              </a:solidFill>
            </a:endParaRPr>
          </a:p>
        </p:txBody>
      </p:sp>
      <p:cxnSp>
        <p:nvCxnSpPr>
          <p:cNvPr id="8" name="Gerade Verbindung mit Pfeil 7"/>
          <p:cNvCxnSpPr/>
          <p:nvPr/>
        </p:nvCxnSpPr>
        <p:spPr>
          <a:xfrm flipV="1">
            <a:off x="323528" y="462988"/>
            <a:ext cx="0" cy="61567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323528" y="6619943"/>
            <a:ext cx="7560840" cy="0"/>
          </a:xfrm>
          <a:prstGeom prst="straightConnector1">
            <a:avLst/>
          </a:prstGeom>
          <a:ln w="38100">
            <a:solidFill>
              <a:schemeClr val="accent5">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354356" y="6019538"/>
            <a:ext cx="1152128" cy="646331"/>
          </a:xfrm>
          <a:prstGeom prst="rect">
            <a:avLst/>
          </a:prstGeom>
          <a:noFill/>
        </p:spPr>
        <p:txBody>
          <a:bodyPr wrap="square" rtlCol="0">
            <a:spAutoFit/>
          </a:bodyPr>
          <a:lstStyle/>
          <a:p>
            <a:r>
              <a:rPr lang="de-CH" dirty="0" smtClean="0">
                <a:solidFill>
                  <a:srgbClr val="FFFF00"/>
                </a:solidFill>
              </a:rPr>
              <a:t>wenig</a:t>
            </a:r>
          </a:p>
          <a:p>
            <a:r>
              <a:rPr lang="de-CH" dirty="0" smtClean="0">
                <a:solidFill>
                  <a:schemeClr val="accent5">
                    <a:lumMod val="40000"/>
                    <a:lumOff val="60000"/>
                  </a:schemeClr>
                </a:solidFill>
              </a:rPr>
              <a:t>langfristig</a:t>
            </a:r>
            <a:endParaRPr lang="de-CH" dirty="0">
              <a:solidFill>
                <a:schemeClr val="accent5">
                  <a:lumMod val="40000"/>
                  <a:lumOff val="60000"/>
                </a:schemeClr>
              </a:solidFill>
            </a:endParaRPr>
          </a:p>
        </p:txBody>
      </p:sp>
      <p:sp>
        <p:nvSpPr>
          <p:cNvPr id="15" name="Textfeld 14"/>
          <p:cNvSpPr txBox="1"/>
          <p:nvPr/>
        </p:nvSpPr>
        <p:spPr>
          <a:xfrm>
            <a:off x="7991872" y="4544"/>
            <a:ext cx="1152128" cy="646331"/>
          </a:xfrm>
          <a:prstGeom prst="rect">
            <a:avLst/>
          </a:prstGeom>
          <a:noFill/>
        </p:spPr>
        <p:txBody>
          <a:bodyPr wrap="square" rtlCol="0">
            <a:spAutoFit/>
          </a:bodyPr>
          <a:lstStyle/>
          <a:p>
            <a:pPr algn="r"/>
            <a:r>
              <a:rPr lang="de-CH" dirty="0" smtClean="0">
                <a:solidFill>
                  <a:srgbClr val="FFFF00"/>
                </a:solidFill>
              </a:rPr>
              <a:t>viel</a:t>
            </a:r>
          </a:p>
          <a:p>
            <a:pPr algn="r"/>
            <a:r>
              <a:rPr lang="de-CH" dirty="0" smtClean="0">
                <a:solidFill>
                  <a:schemeClr val="accent5">
                    <a:lumMod val="40000"/>
                    <a:lumOff val="60000"/>
                  </a:schemeClr>
                </a:solidFill>
              </a:rPr>
              <a:t>kurzfristig</a:t>
            </a:r>
            <a:endParaRPr lang="de-CH" dirty="0">
              <a:solidFill>
                <a:schemeClr val="accent5">
                  <a:lumMod val="40000"/>
                  <a:lumOff val="60000"/>
                </a:schemeClr>
              </a:solidFill>
            </a:endParaRPr>
          </a:p>
        </p:txBody>
      </p:sp>
      <p:sp>
        <p:nvSpPr>
          <p:cNvPr id="16" name="Textfeld 15"/>
          <p:cNvSpPr txBox="1"/>
          <p:nvPr/>
        </p:nvSpPr>
        <p:spPr>
          <a:xfrm>
            <a:off x="6186332" y="1268760"/>
            <a:ext cx="2237588" cy="461665"/>
          </a:xfrm>
          <a:prstGeom prst="rect">
            <a:avLst/>
          </a:prstGeom>
          <a:noFill/>
        </p:spPr>
        <p:txBody>
          <a:bodyPr wrap="square" rtlCol="0">
            <a:spAutoFit/>
          </a:bodyPr>
          <a:lstStyle/>
          <a:p>
            <a:r>
              <a:rPr lang="de-CH" sz="2400" b="1" dirty="0" smtClean="0">
                <a:solidFill>
                  <a:schemeClr val="accent6">
                    <a:lumMod val="75000"/>
                  </a:schemeClr>
                </a:solidFill>
              </a:rPr>
              <a:t>Pflanzenschutz</a:t>
            </a:r>
            <a:endParaRPr lang="de-CH" sz="2400" b="1" dirty="0">
              <a:solidFill>
                <a:schemeClr val="accent6">
                  <a:lumMod val="75000"/>
                </a:schemeClr>
              </a:solidFill>
            </a:endParaRPr>
          </a:p>
        </p:txBody>
      </p:sp>
      <p:sp>
        <p:nvSpPr>
          <p:cNvPr id="17" name="Textfeld 16"/>
          <p:cNvSpPr txBox="1"/>
          <p:nvPr/>
        </p:nvSpPr>
        <p:spPr>
          <a:xfrm>
            <a:off x="564907" y="5557873"/>
            <a:ext cx="2237588" cy="461665"/>
          </a:xfrm>
          <a:prstGeom prst="rect">
            <a:avLst/>
          </a:prstGeom>
          <a:noFill/>
        </p:spPr>
        <p:txBody>
          <a:bodyPr wrap="square" rtlCol="0">
            <a:spAutoFit/>
          </a:bodyPr>
          <a:lstStyle/>
          <a:p>
            <a:r>
              <a:rPr lang="de-CH" sz="2400" b="1" dirty="0" smtClean="0">
                <a:solidFill>
                  <a:schemeClr val="accent6">
                    <a:lumMod val="75000"/>
                  </a:schemeClr>
                </a:solidFill>
              </a:rPr>
              <a:t>Hacken</a:t>
            </a:r>
            <a:endParaRPr lang="de-CH" sz="2400" b="1" dirty="0">
              <a:solidFill>
                <a:schemeClr val="accent6">
                  <a:lumMod val="75000"/>
                </a:schemeClr>
              </a:solidFill>
            </a:endParaRPr>
          </a:p>
        </p:txBody>
      </p:sp>
      <p:sp>
        <p:nvSpPr>
          <p:cNvPr id="18" name="Textfeld 17"/>
          <p:cNvSpPr txBox="1"/>
          <p:nvPr/>
        </p:nvSpPr>
        <p:spPr>
          <a:xfrm>
            <a:off x="2334412" y="2113657"/>
            <a:ext cx="2237588" cy="461665"/>
          </a:xfrm>
          <a:prstGeom prst="rect">
            <a:avLst/>
          </a:prstGeom>
          <a:noFill/>
        </p:spPr>
        <p:txBody>
          <a:bodyPr wrap="square" rtlCol="0">
            <a:spAutoFit/>
          </a:bodyPr>
          <a:lstStyle/>
          <a:p>
            <a:r>
              <a:rPr lang="de-CH" sz="2400" b="1" dirty="0" smtClean="0">
                <a:solidFill>
                  <a:schemeClr val="accent6">
                    <a:lumMod val="75000"/>
                  </a:schemeClr>
                </a:solidFill>
              </a:rPr>
              <a:t>Ausbrechen</a:t>
            </a:r>
            <a:endParaRPr lang="de-CH" sz="2400" b="1" dirty="0">
              <a:solidFill>
                <a:schemeClr val="accent6">
                  <a:lumMod val="75000"/>
                </a:schemeClr>
              </a:solidFill>
            </a:endParaRPr>
          </a:p>
        </p:txBody>
      </p:sp>
      <p:sp>
        <p:nvSpPr>
          <p:cNvPr id="19" name="Textfeld 18"/>
          <p:cNvSpPr txBox="1"/>
          <p:nvPr/>
        </p:nvSpPr>
        <p:spPr>
          <a:xfrm>
            <a:off x="4433730" y="6019538"/>
            <a:ext cx="2237588" cy="461665"/>
          </a:xfrm>
          <a:prstGeom prst="rect">
            <a:avLst/>
          </a:prstGeom>
          <a:noFill/>
        </p:spPr>
        <p:txBody>
          <a:bodyPr wrap="square" rtlCol="0">
            <a:spAutoFit/>
          </a:bodyPr>
          <a:lstStyle/>
          <a:p>
            <a:r>
              <a:rPr lang="de-CH" sz="2400" b="1" dirty="0" smtClean="0">
                <a:solidFill>
                  <a:schemeClr val="accent6">
                    <a:lumMod val="75000"/>
                  </a:schemeClr>
                </a:solidFill>
              </a:rPr>
              <a:t>Bewässern</a:t>
            </a:r>
            <a:endParaRPr lang="de-CH" sz="2400" b="1" dirty="0">
              <a:solidFill>
                <a:schemeClr val="accent6">
                  <a:lumMod val="75000"/>
                </a:schemeClr>
              </a:solidFill>
            </a:endParaRPr>
          </a:p>
        </p:txBody>
      </p:sp>
      <p:sp>
        <p:nvSpPr>
          <p:cNvPr id="20" name="Textfeld 19"/>
          <p:cNvSpPr txBox="1"/>
          <p:nvPr/>
        </p:nvSpPr>
        <p:spPr>
          <a:xfrm>
            <a:off x="6222844" y="3198167"/>
            <a:ext cx="2237588" cy="461665"/>
          </a:xfrm>
          <a:prstGeom prst="rect">
            <a:avLst/>
          </a:prstGeom>
          <a:noFill/>
        </p:spPr>
        <p:txBody>
          <a:bodyPr wrap="square" rtlCol="0">
            <a:spAutoFit/>
          </a:bodyPr>
          <a:lstStyle/>
          <a:p>
            <a:r>
              <a:rPr lang="de-CH" sz="2400" b="1" dirty="0" smtClean="0">
                <a:solidFill>
                  <a:schemeClr val="accent6">
                    <a:lumMod val="75000"/>
                  </a:schemeClr>
                </a:solidFill>
              </a:rPr>
              <a:t>Gärkontrolle</a:t>
            </a:r>
            <a:endParaRPr lang="de-CH" sz="2400" b="1" dirty="0">
              <a:solidFill>
                <a:schemeClr val="accent6">
                  <a:lumMod val="75000"/>
                </a:schemeClr>
              </a:solidFill>
            </a:endParaRPr>
          </a:p>
        </p:txBody>
      </p:sp>
      <p:sp>
        <p:nvSpPr>
          <p:cNvPr id="21" name="Textfeld 20"/>
          <p:cNvSpPr txBox="1"/>
          <p:nvPr/>
        </p:nvSpPr>
        <p:spPr>
          <a:xfrm>
            <a:off x="4896544" y="832312"/>
            <a:ext cx="4211960" cy="461665"/>
          </a:xfrm>
          <a:prstGeom prst="rect">
            <a:avLst/>
          </a:prstGeom>
          <a:noFill/>
        </p:spPr>
        <p:txBody>
          <a:bodyPr wrap="square" rtlCol="0">
            <a:spAutoFit/>
          </a:bodyPr>
          <a:lstStyle/>
          <a:p>
            <a:r>
              <a:rPr lang="de-CH" sz="2400" b="1" dirty="0" smtClean="0">
                <a:solidFill>
                  <a:schemeClr val="accent6">
                    <a:lumMod val="75000"/>
                  </a:schemeClr>
                </a:solidFill>
              </a:rPr>
              <a:t>Kellertechnische Massnahmen</a:t>
            </a:r>
            <a:endParaRPr lang="de-CH" sz="2400" b="1" dirty="0">
              <a:solidFill>
                <a:schemeClr val="accent6">
                  <a:lumMod val="75000"/>
                </a:schemeClr>
              </a:solidFill>
            </a:endParaRPr>
          </a:p>
        </p:txBody>
      </p:sp>
      <p:sp>
        <p:nvSpPr>
          <p:cNvPr id="22" name="Textfeld 21"/>
          <p:cNvSpPr txBox="1"/>
          <p:nvPr/>
        </p:nvSpPr>
        <p:spPr>
          <a:xfrm>
            <a:off x="5754284" y="4257601"/>
            <a:ext cx="2237588" cy="461665"/>
          </a:xfrm>
          <a:prstGeom prst="rect">
            <a:avLst/>
          </a:prstGeom>
          <a:noFill/>
        </p:spPr>
        <p:txBody>
          <a:bodyPr wrap="square" rtlCol="0">
            <a:spAutoFit/>
          </a:bodyPr>
          <a:lstStyle/>
          <a:p>
            <a:r>
              <a:rPr lang="de-CH" sz="2400" b="1" dirty="0" smtClean="0">
                <a:solidFill>
                  <a:schemeClr val="accent6">
                    <a:lumMod val="75000"/>
                  </a:schemeClr>
                </a:solidFill>
              </a:rPr>
              <a:t>Ernten</a:t>
            </a:r>
            <a:endParaRPr lang="de-CH" sz="2400" b="1" dirty="0">
              <a:solidFill>
                <a:schemeClr val="accent6">
                  <a:lumMod val="75000"/>
                </a:schemeClr>
              </a:solidFill>
            </a:endParaRPr>
          </a:p>
        </p:txBody>
      </p:sp>
      <p:sp>
        <p:nvSpPr>
          <p:cNvPr id="23" name="Textfeld 22"/>
          <p:cNvSpPr txBox="1"/>
          <p:nvPr/>
        </p:nvSpPr>
        <p:spPr>
          <a:xfrm>
            <a:off x="541783" y="1268759"/>
            <a:ext cx="2237588" cy="461665"/>
          </a:xfrm>
          <a:prstGeom prst="rect">
            <a:avLst/>
          </a:prstGeom>
          <a:noFill/>
        </p:spPr>
        <p:txBody>
          <a:bodyPr wrap="square" rtlCol="0">
            <a:spAutoFit/>
          </a:bodyPr>
          <a:lstStyle/>
          <a:p>
            <a:r>
              <a:rPr lang="de-CH" sz="2400" b="1" dirty="0" smtClean="0">
                <a:solidFill>
                  <a:schemeClr val="accent6">
                    <a:lumMod val="75000"/>
                  </a:schemeClr>
                </a:solidFill>
              </a:rPr>
              <a:t>Schnitt</a:t>
            </a:r>
            <a:endParaRPr lang="de-CH" sz="2400" b="1" dirty="0">
              <a:solidFill>
                <a:schemeClr val="accent6">
                  <a:lumMod val="75000"/>
                </a:schemeClr>
              </a:solidFill>
            </a:endParaRPr>
          </a:p>
        </p:txBody>
      </p:sp>
      <p:sp>
        <p:nvSpPr>
          <p:cNvPr id="24" name="Textfeld 23"/>
          <p:cNvSpPr txBox="1"/>
          <p:nvPr/>
        </p:nvSpPr>
        <p:spPr>
          <a:xfrm>
            <a:off x="564907" y="5096208"/>
            <a:ext cx="2237588" cy="461665"/>
          </a:xfrm>
          <a:prstGeom prst="rect">
            <a:avLst/>
          </a:prstGeom>
          <a:noFill/>
        </p:spPr>
        <p:txBody>
          <a:bodyPr wrap="square" rtlCol="0">
            <a:spAutoFit/>
          </a:bodyPr>
          <a:lstStyle/>
          <a:p>
            <a:r>
              <a:rPr lang="de-CH" sz="2400" b="1" dirty="0" smtClean="0">
                <a:solidFill>
                  <a:schemeClr val="accent6">
                    <a:lumMod val="75000"/>
                  </a:schemeClr>
                </a:solidFill>
              </a:rPr>
              <a:t>Mähen</a:t>
            </a:r>
            <a:endParaRPr lang="de-CH" sz="2400" b="1" dirty="0">
              <a:solidFill>
                <a:schemeClr val="accent6">
                  <a:lumMod val="75000"/>
                </a:schemeClr>
              </a:solidFill>
            </a:endParaRPr>
          </a:p>
        </p:txBody>
      </p:sp>
      <p:sp>
        <p:nvSpPr>
          <p:cNvPr id="25" name="Textfeld 24"/>
          <p:cNvSpPr txBox="1"/>
          <p:nvPr/>
        </p:nvSpPr>
        <p:spPr>
          <a:xfrm>
            <a:off x="1551616" y="6047059"/>
            <a:ext cx="2948375" cy="461665"/>
          </a:xfrm>
          <a:prstGeom prst="rect">
            <a:avLst/>
          </a:prstGeom>
          <a:noFill/>
        </p:spPr>
        <p:txBody>
          <a:bodyPr wrap="square" rtlCol="0">
            <a:spAutoFit/>
          </a:bodyPr>
          <a:lstStyle/>
          <a:p>
            <a:r>
              <a:rPr lang="de-CH" sz="2400" b="1" dirty="0" smtClean="0">
                <a:solidFill>
                  <a:schemeClr val="accent6">
                    <a:lumMod val="75000"/>
                  </a:schemeClr>
                </a:solidFill>
              </a:rPr>
              <a:t>Flaschen waschen</a:t>
            </a:r>
            <a:endParaRPr lang="de-CH" sz="2400" b="1" dirty="0">
              <a:solidFill>
                <a:schemeClr val="accent6">
                  <a:lumMod val="75000"/>
                </a:schemeClr>
              </a:solidFill>
            </a:endParaRPr>
          </a:p>
        </p:txBody>
      </p:sp>
      <p:sp>
        <p:nvSpPr>
          <p:cNvPr id="26" name="Textfeld 25"/>
          <p:cNvSpPr txBox="1"/>
          <p:nvPr/>
        </p:nvSpPr>
        <p:spPr>
          <a:xfrm>
            <a:off x="3405672" y="3660848"/>
            <a:ext cx="2780660" cy="461665"/>
          </a:xfrm>
          <a:prstGeom prst="rect">
            <a:avLst/>
          </a:prstGeom>
          <a:noFill/>
        </p:spPr>
        <p:txBody>
          <a:bodyPr wrap="square" rtlCol="0">
            <a:spAutoFit/>
          </a:bodyPr>
          <a:lstStyle/>
          <a:p>
            <a:r>
              <a:rPr lang="de-CH" sz="2400" b="1" dirty="0" smtClean="0">
                <a:solidFill>
                  <a:schemeClr val="accent6">
                    <a:lumMod val="75000"/>
                  </a:schemeClr>
                </a:solidFill>
              </a:rPr>
              <a:t>Mengenregulierung</a:t>
            </a:r>
            <a:endParaRPr lang="de-CH" sz="2400" b="1" dirty="0">
              <a:solidFill>
                <a:schemeClr val="accent6">
                  <a:lumMod val="75000"/>
                </a:schemeClr>
              </a:solidFill>
            </a:endParaRPr>
          </a:p>
        </p:txBody>
      </p:sp>
      <p:sp>
        <p:nvSpPr>
          <p:cNvPr id="27" name="Textfeld 26"/>
          <p:cNvSpPr txBox="1"/>
          <p:nvPr/>
        </p:nvSpPr>
        <p:spPr>
          <a:xfrm>
            <a:off x="4164461" y="1711193"/>
            <a:ext cx="2237588" cy="461665"/>
          </a:xfrm>
          <a:prstGeom prst="rect">
            <a:avLst/>
          </a:prstGeom>
          <a:noFill/>
        </p:spPr>
        <p:txBody>
          <a:bodyPr wrap="square" rtlCol="0">
            <a:spAutoFit/>
          </a:bodyPr>
          <a:lstStyle/>
          <a:p>
            <a:r>
              <a:rPr lang="de-CH" sz="2400" b="1" dirty="0" smtClean="0">
                <a:solidFill>
                  <a:schemeClr val="accent6">
                    <a:lumMod val="75000"/>
                  </a:schemeClr>
                </a:solidFill>
              </a:rPr>
              <a:t>Analytik</a:t>
            </a:r>
            <a:endParaRPr lang="de-CH" sz="2400" b="1" dirty="0">
              <a:solidFill>
                <a:schemeClr val="accent6">
                  <a:lumMod val="75000"/>
                </a:schemeClr>
              </a:solidFill>
            </a:endParaRPr>
          </a:p>
        </p:txBody>
      </p:sp>
      <p:sp>
        <p:nvSpPr>
          <p:cNvPr id="28" name="Textfeld 27"/>
          <p:cNvSpPr txBox="1"/>
          <p:nvPr/>
        </p:nvSpPr>
        <p:spPr>
          <a:xfrm>
            <a:off x="1684714" y="5321033"/>
            <a:ext cx="2237588" cy="461665"/>
          </a:xfrm>
          <a:prstGeom prst="rect">
            <a:avLst/>
          </a:prstGeom>
          <a:noFill/>
        </p:spPr>
        <p:txBody>
          <a:bodyPr wrap="square" rtlCol="0">
            <a:spAutoFit/>
          </a:bodyPr>
          <a:lstStyle/>
          <a:p>
            <a:r>
              <a:rPr lang="de-CH" sz="2400" b="1" dirty="0" smtClean="0">
                <a:solidFill>
                  <a:schemeClr val="accent6">
                    <a:lumMod val="75000"/>
                  </a:schemeClr>
                </a:solidFill>
              </a:rPr>
              <a:t>Abfüllen</a:t>
            </a:r>
            <a:endParaRPr lang="de-CH" sz="2400" b="1" dirty="0">
              <a:solidFill>
                <a:schemeClr val="accent6">
                  <a:lumMod val="75000"/>
                </a:schemeClr>
              </a:solidFill>
            </a:endParaRPr>
          </a:p>
        </p:txBody>
      </p:sp>
      <p:sp>
        <p:nvSpPr>
          <p:cNvPr id="29" name="Textfeld 28"/>
          <p:cNvSpPr txBox="1"/>
          <p:nvPr/>
        </p:nvSpPr>
        <p:spPr>
          <a:xfrm>
            <a:off x="1684714" y="5774658"/>
            <a:ext cx="2237588" cy="461665"/>
          </a:xfrm>
          <a:prstGeom prst="rect">
            <a:avLst/>
          </a:prstGeom>
          <a:noFill/>
        </p:spPr>
        <p:txBody>
          <a:bodyPr wrap="square" rtlCol="0">
            <a:spAutoFit/>
          </a:bodyPr>
          <a:lstStyle/>
          <a:p>
            <a:r>
              <a:rPr lang="de-CH" sz="2400" b="1" dirty="0" smtClean="0">
                <a:solidFill>
                  <a:schemeClr val="accent6">
                    <a:lumMod val="75000"/>
                  </a:schemeClr>
                </a:solidFill>
              </a:rPr>
              <a:t>Etikettieren</a:t>
            </a:r>
            <a:endParaRPr lang="de-CH" sz="2400" b="1" dirty="0">
              <a:solidFill>
                <a:schemeClr val="accent6">
                  <a:lumMod val="75000"/>
                </a:schemeClr>
              </a:solidFill>
            </a:endParaRPr>
          </a:p>
        </p:txBody>
      </p:sp>
      <p:sp>
        <p:nvSpPr>
          <p:cNvPr id="30" name="Textfeld 29"/>
          <p:cNvSpPr txBox="1"/>
          <p:nvPr/>
        </p:nvSpPr>
        <p:spPr>
          <a:xfrm>
            <a:off x="3565242" y="4153687"/>
            <a:ext cx="2237588" cy="461665"/>
          </a:xfrm>
          <a:prstGeom prst="rect">
            <a:avLst/>
          </a:prstGeom>
          <a:noFill/>
        </p:spPr>
        <p:txBody>
          <a:bodyPr wrap="square" rtlCol="0">
            <a:spAutoFit/>
          </a:bodyPr>
          <a:lstStyle/>
          <a:p>
            <a:r>
              <a:rPr lang="de-CH" sz="2400" b="1" dirty="0" smtClean="0">
                <a:solidFill>
                  <a:schemeClr val="accent6">
                    <a:lumMod val="75000"/>
                  </a:schemeClr>
                </a:solidFill>
              </a:rPr>
              <a:t>Geräteunterhalt</a:t>
            </a:r>
            <a:endParaRPr lang="de-CH" sz="2400" b="1" dirty="0">
              <a:solidFill>
                <a:schemeClr val="accent6">
                  <a:lumMod val="75000"/>
                </a:schemeClr>
              </a:solidFill>
            </a:endParaRPr>
          </a:p>
        </p:txBody>
      </p:sp>
      <p:sp>
        <p:nvSpPr>
          <p:cNvPr id="31" name="Textfeld 30"/>
          <p:cNvSpPr txBox="1"/>
          <p:nvPr/>
        </p:nvSpPr>
        <p:spPr>
          <a:xfrm>
            <a:off x="3405672" y="5526377"/>
            <a:ext cx="2237588" cy="461665"/>
          </a:xfrm>
          <a:prstGeom prst="rect">
            <a:avLst/>
          </a:prstGeom>
          <a:noFill/>
        </p:spPr>
        <p:txBody>
          <a:bodyPr wrap="square" rtlCol="0">
            <a:spAutoFit/>
          </a:bodyPr>
          <a:lstStyle/>
          <a:p>
            <a:r>
              <a:rPr lang="de-CH" sz="2400" b="1" dirty="0" smtClean="0">
                <a:solidFill>
                  <a:schemeClr val="accent6">
                    <a:lumMod val="75000"/>
                  </a:schemeClr>
                </a:solidFill>
              </a:rPr>
              <a:t>Düngen</a:t>
            </a:r>
            <a:endParaRPr lang="de-CH" sz="2400" b="1" dirty="0">
              <a:solidFill>
                <a:schemeClr val="accent6">
                  <a:lumMod val="75000"/>
                </a:schemeClr>
              </a:solidFill>
            </a:endParaRPr>
          </a:p>
        </p:txBody>
      </p:sp>
      <p:sp>
        <p:nvSpPr>
          <p:cNvPr id="33" name="Textfeld 32"/>
          <p:cNvSpPr txBox="1"/>
          <p:nvPr/>
        </p:nvSpPr>
        <p:spPr>
          <a:xfrm>
            <a:off x="1926873" y="1480360"/>
            <a:ext cx="2237588" cy="461665"/>
          </a:xfrm>
          <a:prstGeom prst="rect">
            <a:avLst/>
          </a:prstGeom>
          <a:noFill/>
        </p:spPr>
        <p:txBody>
          <a:bodyPr wrap="square" rtlCol="0">
            <a:spAutoFit/>
          </a:bodyPr>
          <a:lstStyle/>
          <a:p>
            <a:r>
              <a:rPr lang="de-CH" sz="2400" b="1" dirty="0" smtClean="0">
                <a:solidFill>
                  <a:schemeClr val="accent6">
                    <a:lumMod val="75000"/>
                  </a:schemeClr>
                </a:solidFill>
              </a:rPr>
              <a:t>BSA</a:t>
            </a:r>
            <a:endParaRPr lang="de-CH" sz="2400" b="1" dirty="0">
              <a:solidFill>
                <a:schemeClr val="accent6">
                  <a:lumMod val="75000"/>
                </a:schemeClr>
              </a:solidFill>
            </a:endParaRPr>
          </a:p>
        </p:txBody>
      </p:sp>
      <p:sp>
        <p:nvSpPr>
          <p:cNvPr id="34" name="Textfeld 33"/>
          <p:cNvSpPr txBox="1"/>
          <p:nvPr/>
        </p:nvSpPr>
        <p:spPr>
          <a:xfrm>
            <a:off x="3381197" y="4905534"/>
            <a:ext cx="2237588" cy="830997"/>
          </a:xfrm>
          <a:prstGeom prst="rect">
            <a:avLst/>
          </a:prstGeom>
          <a:noFill/>
        </p:spPr>
        <p:txBody>
          <a:bodyPr wrap="square" rtlCol="0">
            <a:spAutoFit/>
          </a:bodyPr>
          <a:lstStyle/>
          <a:p>
            <a:r>
              <a:rPr lang="de-CH" sz="2400" b="1" dirty="0" smtClean="0">
                <a:solidFill>
                  <a:schemeClr val="accent6">
                    <a:lumMod val="75000"/>
                  </a:schemeClr>
                </a:solidFill>
              </a:rPr>
              <a:t>Aufbinden</a:t>
            </a:r>
          </a:p>
          <a:p>
            <a:endParaRPr lang="de-CH" sz="2400" b="1" dirty="0">
              <a:solidFill>
                <a:schemeClr val="accent6">
                  <a:lumMod val="75000"/>
                </a:schemeClr>
              </a:solidFill>
            </a:endParaRPr>
          </a:p>
        </p:txBody>
      </p:sp>
      <p:sp>
        <p:nvSpPr>
          <p:cNvPr id="35" name="Wolke 34"/>
          <p:cNvSpPr/>
          <p:nvPr/>
        </p:nvSpPr>
        <p:spPr>
          <a:xfrm>
            <a:off x="275994" y="232155"/>
            <a:ext cx="8616486" cy="1918153"/>
          </a:xfrm>
          <a:prstGeom prst="cloud">
            <a:avLst/>
          </a:prstGeom>
          <a:solidFill>
            <a:srgbClr val="33CC3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smtClean="0"/>
              <a:t>Betriebsleiter</a:t>
            </a:r>
          </a:p>
          <a:p>
            <a:pPr algn="ctr"/>
            <a:r>
              <a:rPr lang="de-CH" sz="3600" dirty="0" smtClean="0"/>
              <a:t>WIE</a:t>
            </a:r>
            <a:endParaRPr lang="de-CH" sz="3600" dirty="0"/>
          </a:p>
        </p:txBody>
      </p:sp>
      <p:sp>
        <p:nvSpPr>
          <p:cNvPr id="36" name="Wolke 35"/>
          <p:cNvSpPr/>
          <p:nvPr/>
        </p:nvSpPr>
        <p:spPr>
          <a:xfrm>
            <a:off x="128144" y="232155"/>
            <a:ext cx="8908385" cy="6472325"/>
          </a:xfrm>
          <a:prstGeom prst="cloud">
            <a:avLst/>
          </a:prstGeom>
          <a:solidFill>
            <a:srgbClr val="0033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smtClean="0"/>
              <a:t>Genossenschafter</a:t>
            </a:r>
          </a:p>
          <a:p>
            <a:pPr algn="ctr"/>
            <a:r>
              <a:rPr lang="de-CH" sz="3600" dirty="0" smtClean="0"/>
              <a:t>WAS</a:t>
            </a:r>
          </a:p>
          <a:p>
            <a:pPr algn="ctr"/>
            <a:r>
              <a:rPr lang="de-CH" sz="3600" smtClean="0"/>
              <a:t>WER</a:t>
            </a:r>
            <a:endParaRPr lang="de-CH" sz="3600" dirty="0" smtClean="0"/>
          </a:p>
          <a:p>
            <a:pPr algn="ctr"/>
            <a:r>
              <a:rPr lang="de-CH" sz="3600" dirty="0" smtClean="0"/>
              <a:t>WANN</a:t>
            </a:r>
            <a:endParaRPr lang="de-CH" sz="3600" dirty="0"/>
          </a:p>
        </p:txBody>
      </p:sp>
    </p:spTree>
    <p:extLst>
      <p:ext uri="{BB962C8B-B14F-4D97-AF65-F5344CB8AC3E}">
        <p14:creationId xmlns:p14="http://schemas.microsoft.com/office/powerpoint/2010/main" val="119692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7466"/>
            <a:ext cx="9144000" cy="6865466"/>
          </a:xfrm>
          <a:prstGeom prst="rect">
            <a:avLst/>
          </a:prstGeom>
          <a:gradFill flip="none" rotWithShape="1">
            <a:gsLst>
              <a:gs pos="0">
                <a:schemeClr val="accent1">
                  <a:tint val="66000"/>
                  <a:satMod val="160000"/>
                </a:schemeClr>
              </a:gs>
              <a:gs pos="0">
                <a:srgbClr val="FF0000"/>
              </a:gs>
              <a:gs pos="100000">
                <a:srgbClr val="92D050">
                  <a:lumMod val="10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Textfeld 4"/>
          <p:cNvSpPr txBox="1"/>
          <p:nvPr/>
        </p:nvSpPr>
        <p:spPr>
          <a:xfrm>
            <a:off x="-34281" y="1323"/>
            <a:ext cx="1152128" cy="461665"/>
          </a:xfrm>
          <a:prstGeom prst="rect">
            <a:avLst/>
          </a:prstGeom>
          <a:noFill/>
        </p:spPr>
        <p:txBody>
          <a:bodyPr wrap="square" rtlCol="0">
            <a:spAutoFit/>
          </a:bodyPr>
          <a:lstStyle/>
          <a:p>
            <a:r>
              <a:rPr lang="de-CH" sz="2400" dirty="0" smtClean="0">
                <a:solidFill>
                  <a:srgbClr val="FFFF00"/>
                </a:solidFill>
              </a:rPr>
              <a:t>Wissen</a:t>
            </a:r>
            <a:endParaRPr lang="de-CH" sz="2400" dirty="0">
              <a:solidFill>
                <a:srgbClr val="FFFF00"/>
              </a:solidFill>
            </a:endParaRPr>
          </a:p>
        </p:txBody>
      </p:sp>
      <p:sp>
        <p:nvSpPr>
          <p:cNvPr id="6" name="Textfeld 5"/>
          <p:cNvSpPr txBox="1"/>
          <p:nvPr/>
        </p:nvSpPr>
        <p:spPr>
          <a:xfrm>
            <a:off x="7703840" y="6388870"/>
            <a:ext cx="1440160" cy="461665"/>
          </a:xfrm>
          <a:prstGeom prst="rect">
            <a:avLst/>
          </a:prstGeom>
          <a:noFill/>
        </p:spPr>
        <p:txBody>
          <a:bodyPr wrap="square" rtlCol="0">
            <a:spAutoFit/>
          </a:bodyPr>
          <a:lstStyle/>
          <a:p>
            <a:pPr algn="r"/>
            <a:r>
              <a:rPr lang="de-CH" sz="2400" dirty="0" smtClean="0">
                <a:solidFill>
                  <a:schemeClr val="accent5">
                    <a:lumMod val="40000"/>
                    <a:lumOff val="60000"/>
                  </a:schemeClr>
                </a:solidFill>
              </a:rPr>
              <a:t>Handeln</a:t>
            </a:r>
            <a:endParaRPr lang="de-CH" sz="2400" dirty="0">
              <a:solidFill>
                <a:schemeClr val="accent5">
                  <a:lumMod val="40000"/>
                  <a:lumOff val="60000"/>
                </a:schemeClr>
              </a:solidFill>
            </a:endParaRPr>
          </a:p>
        </p:txBody>
      </p:sp>
      <p:cxnSp>
        <p:nvCxnSpPr>
          <p:cNvPr id="8" name="Gerade Verbindung mit Pfeil 7"/>
          <p:cNvCxnSpPr/>
          <p:nvPr/>
        </p:nvCxnSpPr>
        <p:spPr>
          <a:xfrm flipV="1">
            <a:off x="323528" y="462988"/>
            <a:ext cx="0" cy="61567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323528" y="6619943"/>
            <a:ext cx="7560840" cy="0"/>
          </a:xfrm>
          <a:prstGeom prst="straightConnector1">
            <a:avLst/>
          </a:prstGeom>
          <a:ln w="38100">
            <a:solidFill>
              <a:schemeClr val="accent5">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354356" y="6019538"/>
            <a:ext cx="1152128" cy="646331"/>
          </a:xfrm>
          <a:prstGeom prst="rect">
            <a:avLst/>
          </a:prstGeom>
          <a:noFill/>
        </p:spPr>
        <p:txBody>
          <a:bodyPr wrap="square" rtlCol="0">
            <a:spAutoFit/>
          </a:bodyPr>
          <a:lstStyle/>
          <a:p>
            <a:r>
              <a:rPr lang="de-CH" dirty="0" smtClean="0">
                <a:solidFill>
                  <a:srgbClr val="FFFF00"/>
                </a:solidFill>
              </a:rPr>
              <a:t>wenig</a:t>
            </a:r>
          </a:p>
          <a:p>
            <a:r>
              <a:rPr lang="de-CH" dirty="0" smtClean="0">
                <a:solidFill>
                  <a:schemeClr val="accent5">
                    <a:lumMod val="40000"/>
                    <a:lumOff val="60000"/>
                  </a:schemeClr>
                </a:solidFill>
              </a:rPr>
              <a:t>langfristig</a:t>
            </a:r>
            <a:endParaRPr lang="de-CH" dirty="0">
              <a:solidFill>
                <a:schemeClr val="accent5">
                  <a:lumMod val="40000"/>
                  <a:lumOff val="60000"/>
                </a:schemeClr>
              </a:solidFill>
            </a:endParaRPr>
          </a:p>
        </p:txBody>
      </p:sp>
      <p:sp>
        <p:nvSpPr>
          <p:cNvPr id="15" name="Textfeld 14"/>
          <p:cNvSpPr txBox="1"/>
          <p:nvPr/>
        </p:nvSpPr>
        <p:spPr>
          <a:xfrm>
            <a:off x="7991872" y="4544"/>
            <a:ext cx="1152128" cy="646331"/>
          </a:xfrm>
          <a:prstGeom prst="rect">
            <a:avLst/>
          </a:prstGeom>
          <a:noFill/>
        </p:spPr>
        <p:txBody>
          <a:bodyPr wrap="square" rtlCol="0">
            <a:spAutoFit/>
          </a:bodyPr>
          <a:lstStyle/>
          <a:p>
            <a:pPr algn="r"/>
            <a:r>
              <a:rPr lang="de-CH" dirty="0" smtClean="0">
                <a:solidFill>
                  <a:srgbClr val="FFFF00"/>
                </a:solidFill>
              </a:rPr>
              <a:t>viel</a:t>
            </a:r>
          </a:p>
          <a:p>
            <a:pPr algn="r"/>
            <a:r>
              <a:rPr lang="de-CH" dirty="0" smtClean="0">
                <a:solidFill>
                  <a:schemeClr val="accent5">
                    <a:lumMod val="40000"/>
                    <a:lumOff val="60000"/>
                  </a:schemeClr>
                </a:solidFill>
              </a:rPr>
              <a:t>kurzfristig</a:t>
            </a:r>
            <a:endParaRPr lang="de-CH" dirty="0">
              <a:solidFill>
                <a:schemeClr val="accent5">
                  <a:lumMod val="40000"/>
                  <a:lumOff val="60000"/>
                </a:schemeClr>
              </a:solidFill>
            </a:endParaRPr>
          </a:p>
        </p:txBody>
      </p:sp>
      <p:sp>
        <p:nvSpPr>
          <p:cNvPr id="16" name="Textfeld 15"/>
          <p:cNvSpPr txBox="1"/>
          <p:nvPr/>
        </p:nvSpPr>
        <p:spPr>
          <a:xfrm>
            <a:off x="6186332" y="1268760"/>
            <a:ext cx="2237588" cy="461665"/>
          </a:xfrm>
          <a:prstGeom prst="rect">
            <a:avLst/>
          </a:prstGeom>
          <a:noFill/>
        </p:spPr>
        <p:txBody>
          <a:bodyPr wrap="square" rtlCol="0">
            <a:spAutoFit/>
          </a:bodyPr>
          <a:lstStyle/>
          <a:p>
            <a:r>
              <a:rPr lang="de-CH" sz="2400" b="1" dirty="0" smtClean="0">
                <a:solidFill>
                  <a:schemeClr val="accent6">
                    <a:lumMod val="75000"/>
                  </a:schemeClr>
                </a:solidFill>
              </a:rPr>
              <a:t>Pflanzenschutz</a:t>
            </a:r>
            <a:endParaRPr lang="de-CH" sz="2400" b="1" dirty="0">
              <a:solidFill>
                <a:schemeClr val="accent6">
                  <a:lumMod val="75000"/>
                </a:schemeClr>
              </a:solidFill>
            </a:endParaRPr>
          </a:p>
        </p:txBody>
      </p:sp>
      <p:sp>
        <p:nvSpPr>
          <p:cNvPr id="17" name="Textfeld 16"/>
          <p:cNvSpPr txBox="1"/>
          <p:nvPr/>
        </p:nvSpPr>
        <p:spPr>
          <a:xfrm>
            <a:off x="564907" y="5557873"/>
            <a:ext cx="2237588" cy="461665"/>
          </a:xfrm>
          <a:prstGeom prst="rect">
            <a:avLst/>
          </a:prstGeom>
          <a:noFill/>
        </p:spPr>
        <p:txBody>
          <a:bodyPr wrap="square" rtlCol="0">
            <a:spAutoFit/>
          </a:bodyPr>
          <a:lstStyle/>
          <a:p>
            <a:r>
              <a:rPr lang="de-CH" sz="2400" b="1" dirty="0" smtClean="0">
                <a:solidFill>
                  <a:schemeClr val="accent6">
                    <a:lumMod val="75000"/>
                  </a:schemeClr>
                </a:solidFill>
              </a:rPr>
              <a:t>Hacken</a:t>
            </a:r>
            <a:endParaRPr lang="de-CH" sz="2400" b="1" dirty="0">
              <a:solidFill>
                <a:schemeClr val="accent6">
                  <a:lumMod val="75000"/>
                </a:schemeClr>
              </a:solidFill>
            </a:endParaRPr>
          </a:p>
        </p:txBody>
      </p:sp>
      <p:sp>
        <p:nvSpPr>
          <p:cNvPr id="18" name="Textfeld 17"/>
          <p:cNvSpPr txBox="1"/>
          <p:nvPr/>
        </p:nvSpPr>
        <p:spPr>
          <a:xfrm>
            <a:off x="2334412" y="2113657"/>
            <a:ext cx="2237588" cy="461665"/>
          </a:xfrm>
          <a:prstGeom prst="rect">
            <a:avLst/>
          </a:prstGeom>
          <a:noFill/>
        </p:spPr>
        <p:txBody>
          <a:bodyPr wrap="square" rtlCol="0">
            <a:spAutoFit/>
          </a:bodyPr>
          <a:lstStyle/>
          <a:p>
            <a:r>
              <a:rPr lang="de-CH" sz="2400" b="1" dirty="0" smtClean="0">
                <a:solidFill>
                  <a:schemeClr val="accent6">
                    <a:lumMod val="75000"/>
                  </a:schemeClr>
                </a:solidFill>
              </a:rPr>
              <a:t>Ausbrechen</a:t>
            </a:r>
            <a:endParaRPr lang="de-CH" sz="2400" b="1" dirty="0">
              <a:solidFill>
                <a:schemeClr val="accent6">
                  <a:lumMod val="75000"/>
                </a:schemeClr>
              </a:solidFill>
            </a:endParaRPr>
          </a:p>
        </p:txBody>
      </p:sp>
      <p:sp>
        <p:nvSpPr>
          <p:cNvPr id="19" name="Textfeld 18"/>
          <p:cNvSpPr txBox="1"/>
          <p:nvPr/>
        </p:nvSpPr>
        <p:spPr>
          <a:xfrm>
            <a:off x="4433730" y="6019538"/>
            <a:ext cx="2237588" cy="461665"/>
          </a:xfrm>
          <a:prstGeom prst="rect">
            <a:avLst/>
          </a:prstGeom>
          <a:noFill/>
        </p:spPr>
        <p:txBody>
          <a:bodyPr wrap="square" rtlCol="0">
            <a:spAutoFit/>
          </a:bodyPr>
          <a:lstStyle/>
          <a:p>
            <a:r>
              <a:rPr lang="de-CH" sz="2400" b="1" dirty="0" smtClean="0">
                <a:solidFill>
                  <a:schemeClr val="accent6">
                    <a:lumMod val="75000"/>
                  </a:schemeClr>
                </a:solidFill>
              </a:rPr>
              <a:t>Bewässern</a:t>
            </a:r>
            <a:endParaRPr lang="de-CH" sz="2400" b="1" dirty="0">
              <a:solidFill>
                <a:schemeClr val="accent6">
                  <a:lumMod val="75000"/>
                </a:schemeClr>
              </a:solidFill>
            </a:endParaRPr>
          </a:p>
        </p:txBody>
      </p:sp>
      <p:sp>
        <p:nvSpPr>
          <p:cNvPr id="20" name="Textfeld 19"/>
          <p:cNvSpPr txBox="1"/>
          <p:nvPr/>
        </p:nvSpPr>
        <p:spPr>
          <a:xfrm>
            <a:off x="6222844" y="3198167"/>
            <a:ext cx="2237588" cy="461665"/>
          </a:xfrm>
          <a:prstGeom prst="rect">
            <a:avLst/>
          </a:prstGeom>
          <a:noFill/>
        </p:spPr>
        <p:txBody>
          <a:bodyPr wrap="square" rtlCol="0">
            <a:spAutoFit/>
          </a:bodyPr>
          <a:lstStyle/>
          <a:p>
            <a:r>
              <a:rPr lang="de-CH" sz="2400" b="1" dirty="0" smtClean="0">
                <a:solidFill>
                  <a:schemeClr val="accent6">
                    <a:lumMod val="75000"/>
                  </a:schemeClr>
                </a:solidFill>
              </a:rPr>
              <a:t>Gärkontrolle</a:t>
            </a:r>
            <a:endParaRPr lang="de-CH" sz="2400" b="1" dirty="0">
              <a:solidFill>
                <a:schemeClr val="accent6">
                  <a:lumMod val="75000"/>
                </a:schemeClr>
              </a:solidFill>
            </a:endParaRPr>
          </a:p>
        </p:txBody>
      </p:sp>
      <p:sp>
        <p:nvSpPr>
          <p:cNvPr id="21" name="Textfeld 20"/>
          <p:cNvSpPr txBox="1"/>
          <p:nvPr/>
        </p:nvSpPr>
        <p:spPr>
          <a:xfrm>
            <a:off x="4896544" y="832312"/>
            <a:ext cx="4211960" cy="461665"/>
          </a:xfrm>
          <a:prstGeom prst="rect">
            <a:avLst/>
          </a:prstGeom>
          <a:noFill/>
        </p:spPr>
        <p:txBody>
          <a:bodyPr wrap="square" rtlCol="0">
            <a:spAutoFit/>
          </a:bodyPr>
          <a:lstStyle/>
          <a:p>
            <a:r>
              <a:rPr lang="de-CH" sz="2400" b="1" dirty="0" smtClean="0">
                <a:solidFill>
                  <a:schemeClr val="accent6">
                    <a:lumMod val="75000"/>
                  </a:schemeClr>
                </a:solidFill>
              </a:rPr>
              <a:t>Kellertechnische Massnahmen</a:t>
            </a:r>
            <a:endParaRPr lang="de-CH" sz="2400" b="1" dirty="0">
              <a:solidFill>
                <a:schemeClr val="accent6">
                  <a:lumMod val="75000"/>
                </a:schemeClr>
              </a:solidFill>
            </a:endParaRPr>
          </a:p>
        </p:txBody>
      </p:sp>
      <p:sp>
        <p:nvSpPr>
          <p:cNvPr id="22" name="Textfeld 21"/>
          <p:cNvSpPr txBox="1"/>
          <p:nvPr/>
        </p:nvSpPr>
        <p:spPr>
          <a:xfrm>
            <a:off x="5754284" y="4257601"/>
            <a:ext cx="2237588" cy="461665"/>
          </a:xfrm>
          <a:prstGeom prst="rect">
            <a:avLst/>
          </a:prstGeom>
          <a:noFill/>
        </p:spPr>
        <p:txBody>
          <a:bodyPr wrap="square" rtlCol="0">
            <a:spAutoFit/>
          </a:bodyPr>
          <a:lstStyle/>
          <a:p>
            <a:r>
              <a:rPr lang="de-CH" sz="2400" b="1" dirty="0" smtClean="0">
                <a:solidFill>
                  <a:schemeClr val="accent6">
                    <a:lumMod val="75000"/>
                  </a:schemeClr>
                </a:solidFill>
              </a:rPr>
              <a:t>Ernten</a:t>
            </a:r>
            <a:endParaRPr lang="de-CH" sz="2400" b="1" dirty="0">
              <a:solidFill>
                <a:schemeClr val="accent6">
                  <a:lumMod val="75000"/>
                </a:schemeClr>
              </a:solidFill>
            </a:endParaRPr>
          </a:p>
        </p:txBody>
      </p:sp>
      <p:sp>
        <p:nvSpPr>
          <p:cNvPr id="23" name="Textfeld 22"/>
          <p:cNvSpPr txBox="1"/>
          <p:nvPr/>
        </p:nvSpPr>
        <p:spPr>
          <a:xfrm>
            <a:off x="541783" y="1268759"/>
            <a:ext cx="2237588" cy="461665"/>
          </a:xfrm>
          <a:prstGeom prst="rect">
            <a:avLst/>
          </a:prstGeom>
          <a:noFill/>
        </p:spPr>
        <p:txBody>
          <a:bodyPr wrap="square" rtlCol="0">
            <a:spAutoFit/>
          </a:bodyPr>
          <a:lstStyle/>
          <a:p>
            <a:r>
              <a:rPr lang="de-CH" sz="2400" b="1" dirty="0" smtClean="0">
                <a:solidFill>
                  <a:schemeClr val="accent6">
                    <a:lumMod val="75000"/>
                  </a:schemeClr>
                </a:solidFill>
              </a:rPr>
              <a:t>Schnitt</a:t>
            </a:r>
            <a:endParaRPr lang="de-CH" sz="2400" b="1" dirty="0">
              <a:solidFill>
                <a:schemeClr val="accent6">
                  <a:lumMod val="75000"/>
                </a:schemeClr>
              </a:solidFill>
            </a:endParaRPr>
          </a:p>
        </p:txBody>
      </p:sp>
      <p:sp>
        <p:nvSpPr>
          <p:cNvPr id="24" name="Textfeld 23"/>
          <p:cNvSpPr txBox="1"/>
          <p:nvPr/>
        </p:nvSpPr>
        <p:spPr>
          <a:xfrm>
            <a:off x="564907" y="5096208"/>
            <a:ext cx="2237588" cy="461665"/>
          </a:xfrm>
          <a:prstGeom prst="rect">
            <a:avLst/>
          </a:prstGeom>
          <a:noFill/>
        </p:spPr>
        <p:txBody>
          <a:bodyPr wrap="square" rtlCol="0">
            <a:spAutoFit/>
          </a:bodyPr>
          <a:lstStyle/>
          <a:p>
            <a:r>
              <a:rPr lang="de-CH" sz="2400" b="1" dirty="0" smtClean="0">
                <a:solidFill>
                  <a:schemeClr val="accent6">
                    <a:lumMod val="75000"/>
                  </a:schemeClr>
                </a:solidFill>
              </a:rPr>
              <a:t>Mähen</a:t>
            </a:r>
            <a:endParaRPr lang="de-CH" sz="2400" b="1" dirty="0">
              <a:solidFill>
                <a:schemeClr val="accent6">
                  <a:lumMod val="75000"/>
                </a:schemeClr>
              </a:solidFill>
            </a:endParaRPr>
          </a:p>
        </p:txBody>
      </p:sp>
      <p:sp>
        <p:nvSpPr>
          <p:cNvPr id="25" name="Textfeld 24"/>
          <p:cNvSpPr txBox="1"/>
          <p:nvPr/>
        </p:nvSpPr>
        <p:spPr>
          <a:xfrm>
            <a:off x="1551616" y="6047059"/>
            <a:ext cx="2948375" cy="461665"/>
          </a:xfrm>
          <a:prstGeom prst="rect">
            <a:avLst/>
          </a:prstGeom>
          <a:noFill/>
        </p:spPr>
        <p:txBody>
          <a:bodyPr wrap="square" rtlCol="0">
            <a:spAutoFit/>
          </a:bodyPr>
          <a:lstStyle/>
          <a:p>
            <a:r>
              <a:rPr lang="de-CH" sz="2400" b="1" dirty="0" smtClean="0">
                <a:solidFill>
                  <a:schemeClr val="accent6">
                    <a:lumMod val="75000"/>
                  </a:schemeClr>
                </a:solidFill>
              </a:rPr>
              <a:t>Flaschen waschen</a:t>
            </a:r>
            <a:endParaRPr lang="de-CH" sz="2400" b="1" dirty="0">
              <a:solidFill>
                <a:schemeClr val="accent6">
                  <a:lumMod val="75000"/>
                </a:schemeClr>
              </a:solidFill>
            </a:endParaRPr>
          </a:p>
        </p:txBody>
      </p:sp>
      <p:sp>
        <p:nvSpPr>
          <p:cNvPr id="26" name="Textfeld 25"/>
          <p:cNvSpPr txBox="1"/>
          <p:nvPr/>
        </p:nvSpPr>
        <p:spPr>
          <a:xfrm>
            <a:off x="3405672" y="3660848"/>
            <a:ext cx="2780660" cy="461665"/>
          </a:xfrm>
          <a:prstGeom prst="rect">
            <a:avLst/>
          </a:prstGeom>
          <a:noFill/>
        </p:spPr>
        <p:txBody>
          <a:bodyPr wrap="square" rtlCol="0">
            <a:spAutoFit/>
          </a:bodyPr>
          <a:lstStyle/>
          <a:p>
            <a:r>
              <a:rPr lang="de-CH" sz="2400" b="1" dirty="0" smtClean="0">
                <a:solidFill>
                  <a:schemeClr val="accent6">
                    <a:lumMod val="75000"/>
                  </a:schemeClr>
                </a:solidFill>
              </a:rPr>
              <a:t>Mengenregulierung</a:t>
            </a:r>
            <a:endParaRPr lang="de-CH" sz="2400" b="1" dirty="0">
              <a:solidFill>
                <a:schemeClr val="accent6">
                  <a:lumMod val="75000"/>
                </a:schemeClr>
              </a:solidFill>
            </a:endParaRPr>
          </a:p>
        </p:txBody>
      </p:sp>
      <p:sp>
        <p:nvSpPr>
          <p:cNvPr id="27" name="Textfeld 26"/>
          <p:cNvSpPr txBox="1"/>
          <p:nvPr/>
        </p:nvSpPr>
        <p:spPr>
          <a:xfrm>
            <a:off x="4164461" y="1711193"/>
            <a:ext cx="2237588" cy="461665"/>
          </a:xfrm>
          <a:prstGeom prst="rect">
            <a:avLst/>
          </a:prstGeom>
          <a:noFill/>
        </p:spPr>
        <p:txBody>
          <a:bodyPr wrap="square" rtlCol="0">
            <a:spAutoFit/>
          </a:bodyPr>
          <a:lstStyle/>
          <a:p>
            <a:r>
              <a:rPr lang="de-CH" sz="2400" b="1" dirty="0" smtClean="0">
                <a:solidFill>
                  <a:schemeClr val="accent6">
                    <a:lumMod val="75000"/>
                  </a:schemeClr>
                </a:solidFill>
              </a:rPr>
              <a:t>Analytik</a:t>
            </a:r>
            <a:endParaRPr lang="de-CH" sz="2400" b="1" dirty="0">
              <a:solidFill>
                <a:schemeClr val="accent6">
                  <a:lumMod val="75000"/>
                </a:schemeClr>
              </a:solidFill>
            </a:endParaRPr>
          </a:p>
        </p:txBody>
      </p:sp>
      <p:sp>
        <p:nvSpPr>
          <p:cNvPr id="28" name="Textfeld 27"/>
          <p:cNvSpPr txBox="1"/>
          <p:nvPr/>
        </p:nvSpPr>
        <p:spPr>
          <a:xfrm>
            <a:off x="1684714" y="5321033"/>
            <a:ext cx="2237588" cy="461665"/>
          </a:xfrm>
          <a:prstGeom prst="rect">
            <a:avLst/>
          </a:prstGeom>
          <a:noFill/>
        </p:spPr>
        <p:txBody>
          <a:bodyPr wrap="square" rtlCol="0">
            <a:spAutoFit/>
          </a:bodyPr>
          <a:lstStyle/>
          <a:p>
            <a:r>
              <a:rPr lang="de-CH" sz="2400" b="1" dirty="0" smtClean="0">
                <a:solidFill>
                  <a:schemeClr val="accent6">
                    <a:lumMod val="75000"/>
                  </a:schemeClr>
                </a:solidFill>
              </a:rPr>
              <a:t>Abfüllen</a:t>
            </a:r>
            <a:endParaRPr lang="de-CH" sz="2400" b="1" dirty="0">
              <a:solidFill>
                <a:schemeClr val="accent6">
                  <a:lumMod val="75000"/>
                </a:schemeClr>
              </a:solidFill>
            </a:endParaRPr>
          </a:p>
        </p:txBody>
      </p:sp>
      <p:sp>
        <p:nvSpPr>
          <p:cNvPr id="29" name="Textfeld 28"/>
          <p:cNvSpPr txBox="1"/>
          <p:nvPr/>
        </p:nvSpPr>
        <p:spPr>
          <a:xfrm>
            <a:off x="1684714" y="5774658"/>
            <a:ext cx="2237588" cy="461665"/>
          </a:xfrm>
          <a:prstGeom prst="rect">
            <a:avLst/>
          </a:prstGeom>
          <a:noFill/>
        </p:spPr>
        <p:txBody>
          <a:bodyPr wrap="square" rtlCol="0">
            <a:spAutoFit/>
          </a:bodyPr>
          <a:lstStyle/>
          <a:p>
            <a:r>
              <a:rPr lang="de-CH" sz="2400" b="1" dirty="0" smtClean="0">
                <a:solidFill>
                  <a:schemeClr val="accent6">
                    <a:lumMod val="75000"/>
                  </a:schemeClr>
                </a:solidFill>
              </a:rPr>
              <a:t>Etikettieren</a:t>
            </a:r>
            <a:endParaRPr lang="de-CH" sz="2400" b="1" dirty="0">
              <a:solidFill>
                <a:schemeClr val="accent6">
                  <a:lumMod val="75000"/>
                </a:schemeClr>
              </a:solidFill>
            </a:endParaRPr>
          </a:p>
        </p:txBody>
      </p:sp>
      <p:sp>
        <p:nvSpPr>
          <p:cNvPr id="30" name="Textfeld 29"/>
          <p:cNvSpPr txBox="1"/>
          <p:nvPr/>
        </p:nvSpPr>
        <p:spPr>
          <a:xfrm>
            <a:off x="3565242" y="4153687"/>
            <a:ext cx="2237588" cy="461665"/>
          </a:xfrm>
          <a:prstGeom prst="rect">
            <a:avLst/>
          </a:prstGeom>
          <a:noFill/>
        </p:spPr>
        <p:txBody>
          <a:bodyPr wrap="square" rtlCol="0">
            <a:spAutoFit/>
          </a:bodyPr>
          <a:lstStyle/>
          <a:p>
            <a:r>
              <a:rPr lang="de-CH" sz="2400" b="1" dirty="0" smtClean="0">
                <a:solidFill>
                  <a:schemeClr val="accent6">
                    <a:lumMod val="75000"/>
                  </a:schemeClr>
                </a:solidFill>
              </a:rPr>
              <a:t>Geräteunterhalt</a:t>
            </a:r>
            <a:endParaRPr lang="de-CH" sz="2400" b="1" dirty="0">
              <a:solidFill>
                <a:schemeClr val="accent6">
                  <a:lumMod val="75000"/>
                </a:schemeClr>
              </a:solidFill>
            </a:endParaRPr>
          </a:p>
        </p:txBody>
      </p:sp>
      <p:sp>
        <p:nvSpPr>
          <p:cNvPr id="31" name="Textfeld 30"/>
          <p:cNvSpPr txBox="1"/>
          <p:nvPr/>
        </p:nvSpPr>
        <p:spPr>
          <a:xfrm>
            <a:off x="3405672" y="5526377"/>
            <a:ext cx="2237588" cy="461665"/>
          </a:xfrm>
          <a:prstGeom prst="rect">
            <a:avLst/>
          </a:prstGeom>
          <a:noFill/>
        </p:spPr>
        <p:txBody>
          <a:bodyPr wrap="square" rtlCol="0">
            <a:spAutoFit/>
          </a:bodyPr>
          <a:lstStyle/>
          <a:p>
            <a:r>
              <a:rPr lang="de-CH" sz="2400" b="1" dirty="0" smtClean="0">
                <a:solidFill>
                  <a:schemeClr val="accent6">
                    <a:lumMod val="75000"/>
                  </a:schemeClr>
                </a:solidFill>
              </a:rPr>
              <a:t>Düngen</a:t>
            </a:r>
            <a:endParaRPr lang="de-CH" sz="2400" b="1" dirty="0">
              <a:solidFill>
                <a:schemeClr val="accent6">
                  <a:lumMod val="75000"/>
                </a:schemeClr>
              </a:solidFill>
            </a:endParaRPr>
          </a:p>
        </p:txBody>
      </p:sp>
      <p:sp>
        <p:nvSpPr>
          <p:cNvPr id="33" name="Textfeld 32"/>
          <p:cNvSpPr txBox="1"/>
          <p:nvPr/>
        </p:nvSpPr>
        <p:spPr>
          <a:xfrm>
            <a:off x="1926873" y="1480360"/>
            <a:ext cx="2237588" cy="461665"/>
          </a:xfrm>
          <a:prstGeom prst="rect">
            <a:avLst/>
          </a:prstGeom>
          <a:noFill/>
        </p:spPr>
        <p:txBody>
          <a:bodyPr wrap="square" rtlCol="0">
            <a:spAutoFit/>
          </a:bodyPr>
          <a:lstStyle/>
          <a:p>
            <a:r>
              <a:rPr lang="de-CH" sz="2400" b="1" dirty="0" smtClean="0">
                <a:solidFill>
                  <a:schemeClr val="accent6">
                    <a:lumMod val="75000"/>
                  </a:schemeClr>
                </a:solidFill>
              </a:rPr>
              <a:t>BSA</a:t>
            </a:r>
            <a:endParaRPr lang="de-CH" sz="2400" b="1" dirty="0">
              <a:solidFill>
                <a:schemeClr val="accent6">
                  <a:lumMod val="75000"/>
                </a:schemeClr>
              </a:solidFill>
            </a:endParaRPr>
          </a:p>
        </p:txBody>
      </p:sp>
      <p:sp>
        <p:nvSpPr>
          <p:cNvPr id="34" name="Textfeld 33"/>
          <p:cNvSpPr txBox="1"/>
          <p:nvPr/>
        </p:nvSpPr>
        <p:spPr>
          <a:xfrm>
            <a:off x="3381197" y="4905534"/>
            <a:ext cx="2237588" cy="830997"/>
          </a:xfrm>
          <a:prstGeom prst="rect">
            <a:avLst/>
          </a:prstGeom>
          <a:noFill/>
        </p:spPr>
        <p:txBody>
          <a:bodyPr wrap="square" rtlCol="0">
            <a:spAutoFit/>
          </a:bodyPr>
          <a:lstStyle/>
          <a:p>
            <a:r>
              <a:rPr lang="de-CH" sz="2400" b="1" dirty="0" smtClean="0">
                <a:solidFill>
                  <a:schemeClr val="accent6">
                    <a:lumMod val="75000"/>
                  </a:schemeClr>
                </a:solidFill>
              </a:rPr>
              <a:t>Aufbinden</a:t>
            </a:r>
          </a:p>
          <a:p>
            <a:endParaRPr lang="de-CH" sz="2400" b="1" dirty="0">
              <a:solidFill>
                <a:schemeClr val="accent6">
                  <a:lumMod val="75000"/>
                </a:schemeClr>
              </a:solidFill>
            </a:endParaRPr>
          </a:p>
        </p:txBody>
      </p:sp>
      <p:sp>
        <p:nvSpPr>
          <p:cNvPr id="35" name="Wolke 34"/>
          <p:cNvSpPr/>
          <p:nvPr/>
        </p:nvSpPr>
        <p:spPr>
          <a:xfrm>
            <a:off x="275994" y="232155"/>
            <a:ext cx="8616486" cy="1918153"/>
          </a:xfrm>
          <a:prstGeom prst="cloud">
            <a:avLst/>
          </a:prstGeom>
          <a:solidFill>
            <a:srgbClr val="33CC3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smtClean="0"/>
              <a:t>Betriebsleiter</a:t>
            </a:r>
          </a:p>
          <a:p>
            <a:pPr algn="ctr"/>
            <a:r>
              <a:rPr lang="de-CH" sz="3600" dirty="0" smtClean="0"/>
              <a:t>WIE</a:t>
            </a:r>
            <a:endParaRPr lang="de-CH" sz="3600" dirty="0"/>
          </a:p>
        </p:txBody>
      </p:sp>
      <p:sp>
        <p:nvSpPr>
          <p:cNvPr id="36" name="Wolke 35"/>
          <p:cNvSpPr/>
          <p:nvPr/>
        </p:nvSpPr>
        <p:spPr>
          <a:xfrm>
            <a:off x="128144" y="232155"/>
            <a:ext cx="8908385" cy="6472325"/>
          </a:xfrm>
          <a:prstGeom prst="cloud">
            <a:avLst/>
          </a:prstGeom>
          <a:solidFill>
            <a:srgbClr val="0033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smtClean="0"/>
              <a:t>Genossenschafter</a:t>
            </a:r>
          </a:p>
          <a:p>
            <a:pPr algn="ctr"/>
            <a:r>
              <a:rPr lang="de-CH" sz="3600" dirty="0" smtClean="0">
                <a:solidFill>
                  <a:srgbClr val="FF0000"/>
                </a:solidFill>
              </a:rPr>
              <a:t>WAS</a:t>
            </a:r>
          </a:p>
          <a:p>
            <a:pPr algn="ctr"/>
            <a:r>
              <a:rPr lang="de-CH" sz="3600" smtClean="0">
                <a:solidFill>
                  <a:srgbClr val="FF0000"/>
                </a:solidFill>
              </a:rPr>
              <a:t>WER</a:t>
            </a:r>
            <a:endParaRPr lang="de-CH" sz="3600" dirty="0" smtClean="0">
              <a:solidFill>
                <a:srgbClr val="FF0000"/>
              </a:solidFill>
            </a:endParaRPr>
          </a:p>
          <a:p>
            <a:pPr algn="ctr"/>
            <a:r>
              <a:rPr lang="de-CH" sz="3600" dirty="0" smtClean="0">
                <a:solidFill>
                  <a:srgbClr val="FF0000"/>
                </a:solidFill>
              </a:rPr>
              <a:t>WANN</a:t>
            </a:r>
            <a:endParaRPr lang="de-CH" sz="3600" dirty="0">
              <a:solidFill>
                <a:srgbClr val="FF0000"/>
              </a:solidFill>
            </a:endParaRPr>
          </a:p>
        </p:txBody>
      </p:sp>
    </p:spTree>
    <p:extLst>
      <p:ext uri="{BB962C8B-B14F-4D97-AF65-F5344CB8AC3E}">
        <p14:creationId xmlns:p14="http://schemas.microsoft.com/office/powerpoint/2010/main" val="2621927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7466"/>
            <a:ext cx="9144000" cy="6865466"/>
          </a:xfrm>
          <a:prstGeom prst="rect">
            <a:avLst/>
          </a:prstGeom>
          <a:gradFill flip="none" rotWithShape="1">
            <a:gsLst>
              <a:gs pos="0">
                <a:schemeClr val="accent1">
                  <a:tint val="66000"/>
                  <a:satMod val="160000"/>
                </a:schemeClr>
              </a:gs>
              <a:gs pos="0">
                <a:srgbClr val="FF0000"/>
              </a:gs>
              <a:gs pos="100000">
                <a:srgbClr val="92D050">
                  <a:lumMod val="10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Textfeld 4"/>
          <p:cNvSpPr txBox="1"/>
          <p:nvPr/>
        </p:nvSpPr>
        <p:spPr>
          <a:xfrm>
            <a:off x="-34281" y="1323"/>
            <a:ext cx="1152128" cy="461665"/>
          </a:xfrm>
          <a:prstGeom prst="rect">
            <a:avLst/>
          </a:prstGeom>
          <a:noFill/>
        </p:spPr>
        <p:txBody>
          <a:bodyPr wrap="square" rtlCol="0">
            <a:spAutoFit/>
          </a:bodyPr>
          <a:lstStyle/>
          <a:p>
            <a:r>
              <a:rPr lang="de-CH" sz="2400" dirty="0" smtClean="0">
                <a:solidFill>
                  <a:srgbClr val="FFFF00"/>
                </a:solidFill>
              </a:rPr>
              <a:t>Wissen</a:t>
            </a:r>
            <a:endParaRPr lang="de-CH" sz="2400" dirty="0">
              <a:solidFill>
                <a:srgbClr val="FFFF00"/>
              </a:solidFill>
            </a:endParaRPr>
          </a:p>
        </p:txBody>
      </p:sp>
      <p:sp>
        <p:nvSpPr>
          <p:cNvPr id="6" name="Textfeld 5"/>
          <p:cNvSpPr txBox="1"/>
          <p:nvPr/>
        </p:nvSpPr>
        <p:spPr>
          <a:xfrm>
            <a:off x="7703840" y="6388870"/>
            <a:ext cx="1440160" cy="461665"/>
          </a:xfrm>
          <a:prstGeom prst="rect">
            <a:avLst/>
          </a:prstGeom>
          <a:noFill/>
        </p:spPr>
        <p:txBody>
          <a:bodyPr wrap="square" rtlCol="0">
            <a:spAutoFit/>
          </a:bodyPr>
          <a:lstStyle/>
          <a:p>
            <a:pPr algn="r"/>
            <a:r>
              <a:rPr lang="de-CH" sz="2400" dirty="0" smtClean="0">
                <a:solidFill>
                  <a:schemeClr val="accent5">
                    <a:lumMod val="40000"/>
                    <a:lumOff val="60000"/>
                  </a:schemeClr>
                </a:solidFill>
              </a:rPr>
              <a:t>Handeln</a:t>
            </a:r>
            <a:endParaRPr lang="de-CH" sz="2400" dirty="0">
              <a:solidFill>
                <a:schemeClr val="accent5">
                  <a:lumMod val="40000"/>
                  <a:lumOff val="60000"/>
                </a:schemeClr>
              </a:solidFill>
            </a:endParaRPr>
          </a:p>
        </p:txBody>
      </p:sp>
      <p:cxnSp>
        <p:nvCxnSpPr>
          <p:cNvPr id="8" name="Gerade Verbindung mit Pfeil 7"/>
          <p:cNvCxnSpPr/>
          <p:nvPr/>
        </p:nvCxnSpPr>
        <p:spPr>
          <a:xfrm flipV="1">
            <a:off x="323528" y="462988"/>
            <a:ext cx="0" cy="61567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323528" y="6619943"/>
            <a:ext cx="7560840" cy="0"/>
          </a:xfrm>
          <a:prstGeom prst="straightConnector1">
            <a:avLst/>
          </a:prstGeom>
          <a:ln w="38100">
            <a:solidFill>
              <a:schemeClr val="accent5">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354356" y="6019538"/>
            <a:ext cx="1152128" cy="646331"/>
          </a:xfrm>
          <a:prstGeom prst="rect">
            <a:avLst/>
          </a:prstGeom>
          <a:noFill/>
        </p:spPr>
        <p:txBody>
          <a:bodyPr wrap="square" rtlCol="0">
            <a:spAutoFit/>
          </a:bodyPr>
          <a:lstStyle/>
          <a:p>
            <a:r>
              <a:rPr lang="de-CH" dirty="0" smtClean="0">
                <a:solidFill>
                  <a:srgbClr val="FFFF00"/>
                </a:solidFill>
              </a:rPr>
              <a:t>wenig</a:t>
            </a:r>
          </a:p>
          <a:p>
            <a:r>
              <a:rPr lang="de-CH" dirty="0" smtClean="0">
                <a:solidFill>
                  <a:schemeClr val="accent5">
                    <a:lumMod val="40000"/>
                    <a:lumOff val="60000"/>
                  </a:schemeClr>
                </a:solidFill>
              </a:rPr>
              <a:t>langfristig</a:t>
            </a:r>
            <a:endParaRPr lang="de-CH" dirty="0">
              <a:solidFill>
                <a:schemeClr val="accent5">
                  <a:lumMod val="40000"/>
                  <a:lumOff val="60000"/>
                </a:schemeClr>
              </a:solidFill>
            </a:endParaRPr>
          </a:p>
        </p:txBody>
      </p:sp>
      <p:sp>
        <p:nvSpPr>
          <p:cNvPr id="15" name="Textfeld 14"/>
          <p:cNvSpPr txBox="1"/>
          <p:nvPr/>
        </p:nvSpPr>
        <p:spPr>
          <a:xfrm>
            <a:off x="7991872" y="4544"/>
            <a:ext cx="1152128" cy="646331"/>
          </a:xfrm>
          <a:prstGeom prst="rect">
            <a:avLst/>
          </a:prstGeom>
          <a:noFill/>
        </p:spPr>
        <p:txBody>
          <a:bodyPr wrap="square" rtlCol="0">
            <a:spAutoFit/>
          </a:bodyPr>
          <a:lstStyle/>
          <a:p>
            <a:pPr algn="r"/>
            <a:r>
              <a:rPr lang="de-CH" dirty="0" smtClean="0">
                <a:solidFill>
                  <a:srgbClr val="FFFF00"/>
                </a:solidFill>
              </a:rPr>
              <a:t>viel</a:t>
            </a:r>
          </a:p>
          <a:p>
            <a:pPr algn="r"/>
            <a:r>
              <a:rPr lang="de-CH" dirty="0" smtClean="0">
                <a:solidFill>
                  <a:schemeClr val="accent5">
                    <a:lumMod val="40000"/>
                    <a:lumOff val="60000"/>
                  </a:schemeClr>
                </a:solidFill>
              </a:rPr>
              <a:t>kurzfristig</a:t>
            </a:r>
            <a:endParaRPr lang="de-CH" dirty="0">
              <a:solidFill>
                <a:schemeClr val="accent5">
                  <a:lumMod val="40000"/>
                  <a:lumOff val="60000"/>
                </a:schemeClr>
              </a:solidFill>
            </a:endParaRPr>
          </a:p>
        </p:txBody>
      </p:sp>
      <p:sp>
        <p:nvSpPr>
          <p:cNvPr id="16" name="Textfeld 15"/>
          <p:cNvSpPr txBox="1"/>
          <p:nvPr/>
        </p:nvSpPr>
        <p:spPr>
          <a:xfrm>
            <a:off x="6186332" y="1268760"/>
            <a:ext cx="2237588" cy="461665"/>
          </a:xfrm>
          <a:prstGeom prst="rect">
            <a:avLst/>
          </a:prstGeom>
          <a:noFill/>
        </p:spPr>
        <p:txBody>
          <a:bodyPr wrap="square" rtlCol="0">
            <a:spAutoFit/>
          </a:bodyPr>
          <a:lstStyle/>
          <a:p>
            <a:r>
              <a:rPr lang="de-CH" sz="2400" b="1" dirty="0" smtClean="0">
                <a:solidFill>
                  <a:schemeClr val="accent6">
                    <a:lumMod val="75000"/>
                  </a:schemeClr>
                </a:solidFill>
              </a:rPr>
              <a:t>Pflanzenschutz</a:t>
            </a:r>
            <a:endParaRPr lang="de-CH" sz="2400" b="1" dirty="0">
              <a:solidFill>
                <a:schemeClr val="accent6">
                  <a:lumMod val="75000"/>
                </a:schemeClr>
              </a:solidFill>
            </a:endParaRPr>
          </a:p>
        </p:txBody>
      </p:sp>
      <p:sp>
        <p:nvSpPr>
          <p:cNvPr id="17" name="Textfeld 16"/>
          <p:cNvSpPr txBox="1"/>
          <p:nvPr/>
        </p:nvSpPr>
        <p:spPr>
          <a:xfrm>
            <a:off x="564907" y="5557873"/>
            <a:ext cx="2237588" cy="461665"/>
          </a:xfrm>
          <a:prstGeom prst="rect">
            <a:avLst/>
          </a:prstGeom>
          <a:noFill/>
        </p:spPr>
        <p:txBody>
          <a:bodyPr wrap="square" rtlCol="0">
            <a:spAutoFit/>
          </a:bodyPr>
          <a:lstStyle/>
          <a:p>
            <a:r>
              <a:rPr lang="de-CH" sz="2400" b="1" dirty="0" smtClean="0">
                <a:solidFill>
                  <a:schemeClr val="accent6">
                    <a:lumMod val="75000"/>
                  </a:schemeClr>
                </a:solidFill>
              </a:rPr>
              <a:t>Hacken</a:t>
            </a:r>
            <a:endParaRPr lang="de-CH" sz="2400" b="1" dirty="0">
              <a:solidFill>
                <a:schemeClr val="accent6">
                  <a:lumMod val="75000"/>
                </a:schemeClr>
              </a:solidFill>
            </a:endParaRPr>
          </a:p>
        </p:txBody>
      </p:sp>
      <p:sp>
        <p:nvSpPr>
          <p:cNvPr id="18" name="Textfeld 17"/>
          <p:cNvSpPr txBox="1"/>
          <p:nvPr/>
        </p:nvSpPr>
        <p:spPr>
          <a:xfrm>
            <a:off x="2334412" y="2113657"/>
            <a:ext cx="2237588" cy="461665"/>
          </a:xfrm>
          <a:prstGeom prst="rect">
            <a:avLst/>
          </a:prstGeom>
          <a:noFill/>
        </p:spPr>
        <p:txBody>
          <a:bodyPr wrap="square" rtlCol="0">
            <a:spAutoFit/>
          </a:bodyPr>
          <a:lstStyle/>
          <a:p>
            <a:r>
              <a:rPr lang="de-CH" sz="2400" b="1" dirty="0" smtClean="0">
                <a:solidFill>
                  <a:schemeClr val="accent6">
                    <a:lumMod val="75000"/>
                  </a:schemeClr>
                </a:solidFill>
              </a:rPr>
              <a:t>Ausbrechen</a:t>
            </a:r>
            <a:endParaRPr lang="de-CH" sz="2400" b="1" dirty="0">
              <a:solidFill>
                <a:schemeClr val="accent6">
                  <a:lumMod val="75000"/>
                </a:schemeClr>
              </a:solidFill>
            </a:endParaRPr>
          </a:p>
        </p:txBody>
      </p:sp>
      <p:sp>
        <p:nvSpPr>
          <p:cNvPr id="19" name="Textfeld 18"/>
          <p:cNvSpPr txBox="1"/>
          <p:nvPr/>
        </p:nvSpPr>
        <p:spPr>
          <a:xfrm>
            <a:off x="4433730" y="6019538"/>
            <a:ext cx="2237588" cy="461665"/>
          </a:xfrm>
          <a:prstGeom prst="rect">
            <a:avLst/>
          </a:prstGeom>
          <a:noFill/>
        </p:spPr>
        <p:txBody>
          <a:bodyPr wrap="square" rtlCol="0">
            <a:spAutoFit/>
          </a:bodyPr>
          <a:lstStyle/>
          <a:p>
            <a:r>
              <a:rPr lang="de-CH" sz="2400" b="1" dirty="0" smtClean="0">
                <a:solidFill>
                  <a:schemeClr val="accent6">
                    <a:lumMod val="75000"/>
                  </a:schemeClr>
                </a:solidFill>
              </a:rPr>
              <a:t>Bewässern</a:t>
            </a:r>
            <a:endParaRPr lang="de-CH" sz="2400" b="1" dirty="0">
              <a:solidFill>
                <a:schemeClr val="accent6">
                  <a:lumMod val="75000"/>
                </a:schemeClr>
              </a:solidFill>
            </a:endParaRPr>
          </a:p>
        </p:txBody>
      </p:sp>
      <p:sp>
        <p:nvSpPr>
          <p:cNvPr id="20" name="Textfeld 19"/>
          <p:cNvSpPr txBox="1"/>
          <p:nvPr/>
        </p:nvSpPr>
        <p:spPr>
          <a:xfrm>
            <a:off x="6222844" y="3198167"/>
            <a:ext cx="2237588" cy="461665"/>
          </a:xfrm>
          <a:prstGeom prst="rect">
            <a:avLst/>
          </a:prstGeom>
          <a:noFill/>
        </p:spPr>
        <p:txBody>
          <a:bodyPr wrap="square" rtlCol="0">
            <a:spAutoFit/>
          </a:bodyPr>
          <a:lstStyle/>
          <a:p>
            <a:r>
              <a:rPr lang="de-CH" sz="2400" b="1" dirty="0" smtClean="0">
                <a:solidFill>
                  <a:schemeClr val="accent6">
                    <a:lumMod val="75000"/>
                  </a:schemeClr>
                </a:solidFill>
              </a:rPr>
              <a:t>Gärkontrolle</a:t>
            </a:r>
            <a:endParaRPr lang="de-CH" sz="2400" b="1" dirty="0">
              <a:solidFill>
                <a:schemeClr val="accent6">
                  <a:lumMod val="75000"/>
                </a:schemeClr>
              </a:solidFill>
            </a:endParaRPr>
          </a:p>
        </p:txBody>
      </p:sp>
      <p:sp>
        <p:nvSpPr>
          <p:cNvPr id="21" name="Textfeld 20"/>
          <p:cNvSpPr txBox="1"/>
          <p:nvPr/>
        </p:nvSpPr>
        <p:spPr>
          <a:xfrm>
            <a:off x="4896544" y="832312"/>
            <a:ext cx="4211960" cy="461665"/>
          </a:xfrm>
          <a:prstGeom prst="rect">
            <a:avLst/>
          </a:prstGeom>
          <a:noFill/>
        </p:spPr>
        <p:txBody>
          <a:bodyPr wrap="square" rtlCol="0">
            <a:spAutoFit/>
          </a:bodyPr>
          <a:lstStyle/>
          <a:p>
            <a:r>
              <a:rPr lang="de-CH" sz="2400" b="1" dirty="0" smtClean="0">
                <a:solidFill>
                  <a:schemeClr val="accent6">
                    <a:lumMod val="75000"/>
                  </a:schemeClr>
                </a:solidFill>
              </a:rPr>
              <a:t>Kellertechnische Massnahmen</a:t>
            </a:r>
            <a:endParaRPr lang="de-CH" sz="2400" b="1" dirty="0">
              <a:solidFill>
                <a:schemeClr val="accent6">
                  <a:lumMod val="75000"/>
                </a:schemeClr>
              </a:solidFill>
            </a:endParaRPr>
          </a:p>
        </p:txBody>
      </p:sp>
      <p:sp>
        <p:nvSpPr>
          <p:cNvPr id="22" name="Textfeld 21"/>
          <p:cNvSpPr txBox="1"/>
          <p:nvPr/>
        </p:nvSpPr>
        <p:spPr>
          <a:xfrm>
            <a:off x="5754284" y="4257601"/>
            <a:ext cx="2237588" cy="461665"/>
          </a:xfrm>
          <a:prstGeom prst="rect">
            <a:avLst/>
          </a:prstGeom>
          <a:noFill/>
        </p:spPr>
        <p:txBody>
          <a:bodyPr wrap="square" rtlCol="0">
            <a:spAutoFit/>
          </a:bodyPr>
          <a:lstStyle/>
          <a:p>
            <a:r>
              <a:rPr lang="de-CH" sz="2400" b="1" dirty="0" smtClean="0">
                <a:solidFill>
                  <a:schemeClr val="accent6">
                    <a:lumMod val="75000"/>
                  </a:schemeClr>
                </a:solidFill>
              </a:rPr>
              <a:t>Ernten</a:t>
            </a:r>
            <a:endParaRPr lang="de-CH" sz="2400" b="1" dirty="0">
              <a:solidFill>
                <a:schemeClr val="accent6">
                  <a:lumMod val="75000"/>
                </a:schemeClr>
              </a:solidFill>
            </a:endParaRPr>
          </a:p>
        </p:txBody>
      </p:sp>
      <p:sp>
        <p:nvSpPr>
          <p:cNvPr id="23" name="Textfeld 22"/>
          <p:cNvSpPr txBox="1"/>
          <p:nvPr/>
        </p:nvSpPr>
        <p:spPr>
          <a:xfrm>
            <a:off x="541783" y="1268759"/>
            <a:ext cx="2237588" cy="461665"/>
          </a:xfrm>
          <a:prstGeom prst="rect">
            <a:avLst/>
          </a:prstGeom>
          <a:noFill/>
        </p:spPr>
        <p:txBody>
          <a:bodyPr wrap="square" rtlCol="0">
            <a:spAutoFit/>
          </a:bodyPr>
          <a:lstStyle/>
          <a:p>
            <a:r>
              <a:rPr lang="de-CH" sz="2400" b="1" dirty="0" smtClean="0">
                <a:solidFill>
                  <a:schemeClr val="accent6">
                    <a:lumMod val="75000"/>
                  </a:schemeClr>
                </a:solidFill>
              </a:rPr>
              <a:t>Schnitt</a:t>
            </a:r>
            <a:endParaRPr lang="de-CH" sz="2400" b="1" dirty="0">
              <a:solidFill>
                <a:schemeClr val="accent6">
                  <a:lumMod val="75000"/>
                </a:schemeClr>
              </a:solidFill>
            </a:endParaRPr>
          </a:p>
        </p:txBody>
      </p:sp>
      <p:sp>
        <p:nvSpPr>
          <p:cNvPr id="24" name="Textfeld 23"/>
          <p:cNvSpPr txBox="1"/>
          <p:nvPr/>
        </p:nvSpPr>
        <p:spPr>
          <a:xfrm>
            <a:off x="564907" y="5096208"/>
            <a:ext cx="2237588" cy="461665"/>
          </a:xfrm>
          <a:prstGeom prst="rect">
            <a:avLst/>
          </a:prstGeom>
          <a:noFill/>
        </p:spPr>
        <p:txBody>
          <a:bodyPr wrap="square" rtlCol="0">
            <a:spAutoFit/>
          </a:bodyPr>
          <a:lstStyle/>
          <a:p>
            <a:r>
              <a:rPr lang="de-CH" sz="2400" b="1" dirty="0" smtClean="0">
                <a:solidFill>
                  <a:schemeClr val="accent6">
                    <a:lumMod val="75000"/>
                  </a:schemeClr>
                </a:solidFill>
              </a:rPr>
              <a:t>Mähen</a:t>
            </a:r>
            <a:endParaRPr lang="de-CH" sz="2400" b="1" dirty="0">
              <a:solidFill>
                <a:schemeClr val="accent6">
                  <a:lumMod val="75000"/>
                </a:schemeClr>
              </a:solidFill>
            </a:endParaRPr>
          </a:p>
        </p:txBody>
      </p:sp>
      <p:sp>
        <p:nvSpPr>
          <p:cNvPr id="25" name="Textfeld 24"/>
          <p:cNvSpPr txBox="1"/>
          <p:nvPr/>
        </p:nvSpPr>
        <p:spPr>
          <a:xfrm>
            <a:off x="1551616" y="6047059"/>
            <a:ext cx="2948375" cy="461665"/>
          </a:xfrm>
          <a:prstGeom prst="rect">
            <a:avLst/>
          </a:prstGeom>
          <a:noFill/>
        </p:spPr>
        <p:txBody>
          <a:bodyPr wrap="square" rtlCol="0">
            <a:spAutoFit/>
          </a:bodyPr>
          <a:lstStyle/>
          <a:p>
            <a:r>
              <a:rPr lang="de-CH" sz="2400" b="1" dirty="0" smtClean="0">
                <a:solidFill>
                  <a:schemeClr val="accent6">
                    <a:lumMod val="75000"/>
                  </a:schemeClr>
                </a:solidFill>
              </a:rPr>
              <a:t>Flaschen waschen</a:t>
            </a:r>
            <a:endParaRPr lang="de-CH" sz="2400" b="1" dirty="0">
              <a:solidFill>
                <a:schemeClr val="accent6">
                  <a:lumMod val="75000"/>
                </a:schemeClr>
              </a:solidFill>
            </a:endParaRPr>
          </a:p>
        </p:txBody>
      </p:sp>
      <p:sp>
        <p:nvSpPr>
          <p:cNvPr id="26" name="Textfeld 25"/>
          <p:cNvSpPr txBox="1"/>
          <p:nvPr/>
        </p:nvSpPr>
        <p:spPr>
          <a:xfrm>
            <a:off x="3405672" y="3660848"/>
            <a:ext cx="2780660" cy="461665"/>
          </a:xfrm>
          <a:prstGeom prst="rect">
            <a:avLst/>
          </a:prstGeom>
          <a:noFill/>
        </p:spPr>
        <p:txBody>
          <a:bodyPr wrap="square" rtlCol="0">
            <a:spAutoFit/>
          </a:bodyPr>
          <a:lstStyle/>
          <a:p>
            <a:r>
              <a:rPr lang="de-CH" sz="2400" b="1" dirty="0" smtClean="0">
                <a:solidFill>
                  <a:schemeClr val="accent6">
                    <a:lumMod val="75000"/>
                  </a:schemeClr>
                </a:solidFill>
              </a:rPr>
              <a:t>Mengenregulierung</a:t>
            </a:r>
            <a:endParaRPr lang="de-CH" sz="2400" b="1" dirty="0">
              <a:solidFill>
                <a:schemeClr val="accent6">
                  <a:lumMod val="75000"/>
                </a:schemeClr>
              </a:solidFill>
            </a:endParaRPr>
          </a:p>
        </p:txBody>
      </p:sp>
      <p:sp>
        <p:nvSpPr>
          <p:cNvPr id="27" name="Textfeld 26"/>
          <p:cNvSpPr txBox="1"/>
          <p:nvPr/>
        </p:nvSpPr>
        <p:spPr>
          <a:xfrm>
            <a:off x="4164461" y="1711193"/>
            <a:ext cx="2237588" cy="461665"/>
          </a:xfrm>
          <a:prstGeom prst="rect">
            <a:avLst/>
          </a:prstGeom>
          <a:noFill/>
        </p:spPr>
        <p:txBody>
          <a:bodyPr wrap="square" rtlCol="0">
            <a:spAutoFit/>
          </a:bodyPr>
          <a:lstStyle/>
          <a:p>
            <a:r>
              <a:rPr lang="de-CH" sz="2400" b="1" dirty="0" smtClean="0">
                <a:solidFill>
                  <a:schemeClr val="accent6">
                    <a:lumMod val="75000"/>
                  </a:schemeClr>
                </a:solidFill>
              </a:rPr>
              <a:t>Analytik</a:t>
            </a:r>
            <a:endParaRPr lang="de-CH" sz="2400" b="1" dirty="0">
              <a:solidFill>
                <a:schemeClr val="accent6">
                  <a:lumMod val="75000"/>
                </a:schemeClr>
              </a:solidFill>
            </a:endParaRPr>
          </a:p>
        </p:txBody>
      </p:sp>
      <p:sp>
        <p:nvSpPr>
          <p:cNvPr id="28" name="Textfeld 27"/>
          <p:cNvSpPr txBox="1"/>
          <p:nvPr/>
        </p:nvSpPr>
        <p:spPr>
          <a:xfrm>
            <a:off x="1684714" y="5321033"/>
            <a:ext cx="2237588" cy="461665"/>
          </a:xfrm>
          <a:prstGeom prst="rect">
            <a:avLst/>
          </a:prstGeom>
          <a:noFill/>
        </p:spPr>
        <p:txBody>
          <a:bodyPr wrap="square" rtlCol="0">
            <a:spAutoFit/>
          </a:bodyPr>
          <a:lstStyle/>
          <a:p>
            <a:r>
              <a:rPr lang="de-CH" sz="2400" b="1" dirty="0" smtClean="0">
                <a:solidFill>
                  <a:schemeClr val="accent6">
                    <a:lumMod val="75000"/>
                  </a:schemeClr>
                </a:solidFill>
              </a:rPr>
              <a:t>Abfüllen</a:t>
            </a:r>
            <a:endParaRPr lang="de-CH" sz="2400" b="1" dirty="0">
              <a:solidFill>
                <a:schemeClr val="accent6">
                  <a:lumMod val="75000"/>
                </a:schemeClr>
              </a:solidFill>
            </a:endParaRPr>
          </a:p>
        </p:txBody>
      </p:sp>
      <p:sp>
        <p:nvSpPr>
          <p:cNvPr id="29" name="Textfeld 28"/>
          <p:cNvSpPr txBox="1"/>
          <p:nvPr/>
        </p:nvSpPr>
        <p:spPr>
          <a:xfrm>
            <a:off x="1684714" y="5774658"/>
            <a:ext cx="2237588" cy="461665"/>
          </a:xfrm>
          <a:prstGeom prst="rect">
            <a:avLst/>
          </a:prstGeom>
          <a:noFill/>
        </p:spPr>
        <p:txBody>
          <a:bodyPr wrap="square" rtlCol="0">
            <a:spAutoFit/>
          </a:bodyPr>
          <a:lstStyle/>
          <a:p>
            <a:r>
              <a:rPr lang="de-CH" sz="2400" b="1" dirty="0" smtClean="0">
                <a:solidFill>
                  <a:schemeClr val="accent6">
                    <a:lumMod val="75000"/>
                  </a:schemeClr>
                </a:solidFill>
              </a:rPr>
              <a:t>Etikettieren</a:t>
            </a:r>
            <a:endParaRPr lang="de-CH" sz="2400" b="1" dirty="0">
              <a:solidFill>
                <a:schemeClr val="accent6">
                  <a:lumMod val="75000"/>
                </a:schemeClr>
              </a:solidFill>
            </a:endParaRPr>
          </a:p>
        </p:txBody>
      </p:sp>
      <p:sp>
        <p:nvSpPr>
          <p:cNvPr id="30" name="Textfeld 29"/>
          <p:cNvSpPr txBox="1"/>
          <p:nvPr/>
        </p:nvSpPr>
        <p:spPr>
          <a:xfrm>
            <a:off x="3565242" y="4153687"/>
            <a:ext cx="2237588" cy="461665"/>
          </a:xfrm>
          <a:prstGeom prst="rect">
            <a:avLst/>
          </a:prstGeom>
          <a:noFill/>
        </p:spPr>
        <p:txBody>
          <a:bodyPr wrap="square" rtlCol="0">
            <a:spAutoFit/>
          </a:bodyPr>
          <a:lstStyle/>
          <a:p>
            <a:r>
              <a:rPr lang="de-CH" sz="2400" b="1" dirty="0" smtClean="0">
                <a:solidFill>
                  <a:schemeClr val="accent6">
                    <a:lumMod val="75000"/>
                  </a:schemeClr>
                </a:solidFill>
              </a:rPr>
              <a:t>Geräteunterhalt</a:t>
            </a:r>
            <a:endParaRPr lang="de-CH" sz="2400" b="1" dirty="0">
              <a:solidFill>
                <a:schemeClr val="accent6">
                  <a:lumMod val="75000"/>
                </a:schemeClr>
              </a:solidFill>
            </a:endParaRPr>
          </a:p>
        </p:txBody>
      </p:sp>
      <p:sp>
        <p:nvSpPr>
          <p:cNvPr id="31" name="Textfeld 30"/>
          <p:cNvSpPr txBox="1"/>
          <p:nvPr/>
        </p:nvSpPr>
        <p:spPr>
          <a:xfrm>
            <a:off x="3405672" y="5526377"/>
            <a:ext cx="2237588" cy="461665"/>
          </a:xfrm>
          <a:prstGeom prst="rect">
            <a:avLst/>
          </a:prstGeom>
          <a:noFill/>
        </p:spPr>
        <p:txBody>
          <a:bodyPr wrap="square" rtlCol="0">
            <a:spAutoFit/>
          </a:bodyPr>
          <a:lstStyle/>
          <a:p>
            <a:r>
              <a:rPr lang="de-CH" sz="2400" b="1" dirty="0" smtClean="0">
                <a:solidFill>
                  <a:schemeClr val="accent6">
                    <a:lumMod val="75000"/>
                  </a:schemeClr>
                </a:solidFill>
              </a:rPr>
              <a:t>Düngen</a:t>
            </a:r>
            <a:endParaRPr lang="de-CH" sz="2400" b="1" dirty="0">
              <a:solidFill>
                <a:schemeClr val="accent6">
                  <a:lumMod val="75000"/>
                </a:schemeClr>
              </a:solidFill>
            </a:endParaRPr>
          </a:p>
        </p:txBody>
      </p:sp>
      <p:sp>
        <p:nvSpPr>
          <p:cNvPr id="33" name="Textfeld 32"/>
          <p:cNvSpPr txBox="1"/>
          <p:nvPr/>
        </p:nvSpPr>
        <p:spPr>
          <a:xfrm>
            <a:off x="1926873" y="1480360"/>
            <a:ext cx="2237588" cy="461665"/>
          </a:xfrm>
          <a:prstGeom prst="rect">
            <a:avLst/>
          </a:prstGeom>
          <a:noFill/>
        </p:spPr>
        <p:txBody>
          <a:bodyPr wrap="square" rtlCol="0">
            <a:spAutoFit/>
          </a:bodyPr>
          <a:lstStyle/>
          <a:p>
            <a:r>
              <a:rPr lang="de-CH" sz="2400" b="1" dirty="0" smtClean="0">
                <a:solidFill>
                  <a:schemeClr val="accent6">
                    <a:lumMod val="75000"/>
                  </a:schemeClr>
                </a:solidFill>
              </a:rPr>
              <a:t>BSA</a:t>
            </a:r>
            <a:endParaRPr lang="de-CH" sz="2400" b="1" dirty="0">
              <a:solidFill>
                <a:schemeClr val="accent6">
                  <a:lumMod val="75000"/>
                </a:schemeClr>
              </a:solidFill>
            </a:endParaRPr>
          </a:p>
        </p:txBody>
      </p:sp>
      <p:sp>
        <p:nvSpPr>
          <p:cNvPr id="34" name="Textfeld 33"/>
          <p:cNvSpPr txBox="1"/>
          <p:nvPr/>
        </p:nvSpPr>
        <p:spPr>
          <a:xfrm>
            <a:off x="3381197" y="4905534"/>
            <a:ext cx="2237588" cy="830997"/>
          </a:xfrm>
          <a:prstGeom prst="rect">
            <a:avLst/>
          </a:prstGeom>
          <a:noFill/>
        </p:spPr>
        <p:txBody>
          <a:bodyPr wrap="square" rtlCol="0">
            <a:spAutoFit/>
          </a:bodyPr>
          <a:lstStyle/>
          <a:p>
            <a:r>
              <a:rPr lang="de-CH" sz="2400" b="1" dirty="0" smtClean="0">
                <a:solidFill>
                  <a:schemeClr val="accent6">
                    <a:lumMod val="75000"/>
                  </a:schemeClr>
                </a:solidFill>
              </a:rPr>
              <a:t>Aufbinden</a:t>
            </a:r>
          </a:p>
          <a:p>
            <a:endParaRPr lang="de-CH" sz="2400" b="1" dirty="0">
              <a:solidFill>
                <a:schemeClr val="accent6">
                  <a:lumMod val="75000"/>
                </a:schemeClr>
              </a:solidFill>
            </a:endParaRPr>
          </a:p>
        </p:txBody>
      </p:sp>
      <p:sp>
        <p:nvSpPr>
          <p:cNvPr id="35" name="Wolke 34"/>
          <p:cNvSpPr/>
          <p:nvPr/>
        </p:nvSpPr>
        <p:spPr>
          <a:xfrm>
            <a:off x="275994" y="232155"/>
            <a:ext cx="8616486" cy="1918153"/>
          </a:xfrm>
          <a:prstGeom prst="cloud">
            <a:avLst/>
          </a:prstGeom>
          <a:solidFill>
            <a:srgbClr val="33CC3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smtClean="0"/>
              <a:t>Betriebsleiter</a:t>
            </a:r>
          </a:p>
          <a:p>
            <a:pPr algn="ctr"/>
            <a:r>
              <a:rPr lang="de-CH" sz="3600" dirty="0" smtClean="0"/>
              <a:t>WIE</a:t>
            </a:r>
            <a:endParaRPr lang="de-CH" sz="3600" dirty="0"/>
          </a:p>
        </p:txBody>
      </p:sp>
      <p:sp>
        <p:nvSpPr>
          <p:cNvPr id="36" name="Wolke 35"/>
          <p:cNvSpPr/>
          <p:nvPr/>
        </p:nvSpPr>
        <p:spPr>
          <a:xfrm>
            <a:off x="128144" y="4005064"/>
            <a:ext cx="4456093" cy="2699416"/>
          </a:xfrm>
          <a:prstGeom prst="cloud">
            <a:avLst/>
          </a:prstGeom>
          <a:solidFill>
            <a:srgbClr val="0033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Kompetenzbereich 4</a:t>
            </a:r>
          </a:p>
          <a:p>
            <a:pPr algn="ctr"/>
            <a:r>
              <a:rPr lang="de-CH" sz="3600" smtClean="0">
                <a:solidFill>
                  <a:srgbClr val="FF0000"/>
                </a:solidFill>
              </a:rPr>
              <a:t>WER</a:t>
            </a:r>
            <a:endParaRPr lang="de-CH" sz="3600" dirty="0" smtClean="0">
              <a:solidFill>
                <a:srgbClr val="FF0000"/>
              </a:solidFill>
            </a:endParaRPr>
          </a:p>
          <a:p>
            <a:pPr algn="ctr"/>
            <a:r>
              <a:rPr lang="de-CH" sz="3600" dirty="0" smtClean="0">
                <a:solidFill>
                  <a:srgbClr val="FF0000"/>
                </a:solidFill>
              </a:rPr>
              <a:t>WANN</a:t>
            </a:r>
            <a:endParaRPr lang="de-CH" sz="3600" dirty="0">
              <a:solidFill>
                <a:srgbClr val="FF0000"/>
              </a:solidFill>
            </a:endParaRPr>
          </a:p>
        </p:txBody>
      </p:sp>
      <p:sp>
        <p:nvSpPr>
          <p:cNvPr id="32" name="Wolke 31"/>
          <p:cNvSpPr/>
          <p:nvPr/>
        </p:nvSpPr>
        <p:spPr>
          <a:xfrm>
            <a:off x="3707904" y="3158057"/>
            <a:ext cx="4456093" cy="2699416"/>
          </a:xfrm>
          <a:prstGeom prst="cloud">
            <a:avLst/>
          </a:prstGeom>
          <a:solidFill>
            <a:srgbClr val="0033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Kompetenzbereich 2</a:t>
            </a:r>
          </a:p>
          <a:p>
            <a:pPr algn="ctr"/>
            <a:r>
              <a:rPr lang="de-CH" sz="3600" smtClean="0">
                <a:solidFill>
                  <a:srgbClr val="FF0000"/>
                </a:solidFill>
              </a:rPr>
              <a:t>WER</a:t>
            </a:r>
            <a:endParaRPr lang="de-CH" sz="3600" dirty="0" smtClean="0">
              <a:solidFill>
                <a:srgbClr val="FF0000"/>
              </a:solidFill>
            </a:endParaRPr>
          </a:p>
          <a:p>
            <a:pPr algn="ctr"/>
            <a:r>
              <a:rPr lang="de-CH" sz="3600" dirty="0" smtClean="0">
                <a:solidFill>
                  <a:srgbClr val="FF0000"/>
                </a:solidFill>
              </a:rPr>
              <a:t>WANN</a:t>
            </a:r>
            <a:endParaRPr lang="de-CH" sz="3600" dirty="0">
              <a:solidFill>
                <a:srgbClr val="FF0000"/>
              </a:solidFill>
            </a:endParaRPr>
          </a:p>
        </p:txBody>
      </p:sp>
      <p:sp>
        <p:nvSpPr>
          <p:cNvPr id="37" name="Wolke 36"/>
          <p:cNvSpPr/>
          <p:nvPr/>
        </p:nvSpPr>
        <p:spPr>
          <a:xfrm>
            <a:off x="1096431" y="2310124"/>
            <a:ext cx="4456093" cy="2699416"/>
          </a:xfrm>
          <a:prstGeom prst="cloud">
            <a:avLst/>
          </a:prstGeom>
          <a:solidFill>
            <a:srgbClr val="0033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Kompetenzbereich 5</a:t>
            </a:r>
          </a:p>
          <a:p>
            <a:pPr algn="ctr"/>
            <a:r>
              <a:rPr lang="de-CH" sz="3600" smtClean="0">
                <a:solidFill>
                  <a:srgbClr val="FF0000"/>
                </a:solidFill>
              </a:rPr>
              <a:t>WER</a:t>
            </a:r>
            <a:endParaRPr lang="de-CH" sz="3600" dirty="0" smtClean="0">
              <a:solidFill>
                <a:srgbClr val="FF0000"/>
              </a:solidFill>
            </a:endParaRPr>
          </a:p>
          <a:p>
            <a:pPr algn="ctr"/>
            <a:r>
              <a:rPr lang="de-CH" sz="3600" dirty="0" smtClean="0">
                <a:solidFill>
                  <a:srgbClr val="FF0000"/>
                </a:solidFill>
              </a:rPr>
              <a:t>WANN</a:t>
            </a:r>
            <a:endParaRPr lang="de-CH" sz="3600" dirty="0">
              <a:solidFill>
                <a:srgbClr val="FF0000"/>
              </a:solidFill>
            </a:endParaRPr>
          </a:p>
        </p:txBody>
      </p:sp>
      <p:sp>
        <p:nvSpPr>
          <p:cNvPr id="38" name="Wolke 37"/>
          <p:cNvSpPr/>
          <p:nvPr/>
        </p:nvSpPr>
        <p:spPr>
          <a:xfrm>
            <a:off x="4584237" y="930193"/>
            <a:ext cx="4456093" cy="2699416"/>
          </a:xfrm>
          <a:prstGeom prst="cloud">
            <a:avLst/>
          </a:prstGeom>
          <a:solidFill>
            <a:srgbClr val="0033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Kompetenzbereich 3</a:t>
            </a:r>
          </a:p>
          <a:p>
            <a:pPr algn="ctr"/>
            <a:r>
              <a:rPr lang="de-CH" sz="3600" smtClean="0">
                <a:solidFill>
                  <a:srgbClr val="FF0000"/>
                </a:solidFill>
              </a:rPr>
              <a:t>WER</a:t>
            </a:r>
            <a:endParaRPr lang="de-CH" sz="3600" dirty="0" smtClean="0">
              <a:solidFill>
                <a:srgbClr val="FF0000"/>
              </a:solidFill>
            </a:endParaRPr>
          </a:p>
          <a:p>
            <a:pPr algn="ctr"/>
            <a:r>
              <a:rPr lang="de-CH" sz="3600" dirty="0" smtClean="0">
                <a:solidFill>
                  <a:srgbClr val="FF0000"/>
                </a:solidFill>
              </a:rPr>
              <a:t>WANN</a:t>
            </a:r>
            <a:endParaRPr lang="de-CH" sz="3600" dirty="0">
              <a:solidFill>
                <a:srgbClr val="FF0000"/>
              </a:solidFill>
            </a:endParaRPr>
          </a:p>
        </p:txBody>
      </p:sp>
      <p:sp>
        <p:nvSpPr>
          <p:cNvPr id="39" name="Wolke 38"/>
          <p:cNvSpPr/>
          <p:nvPr/>
        </p:nvSpPr>
        <p:spPr>
          <a:xfrm>
            <a:off x="215098" y="462988"/>
            <a:ext cx="4456093" cy="2699416"/>
          </a:xfrm>
          <a:prstGeom prst="cloud">
            <a:avLst/>
          </a:prstGeom>
          <a:solidFill>
            <a:srgbClr val="0033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Kompetenzbereich 1</a:t>
            </a:r>
          </a:p>
          <a:p>
            <a:pPr algn="ctr"/>
            <a:r>
              <a:rPr lang="de-CH" sz="3600" smtClean="0">
                <a:solidFill>
                  <a:srgbClr val="FF0000"/>
                </a:solidFill>
              </a:rPr>
              <a:t>WER</a:t>
            </a:r>
            <a:endParaRPr lang="de-CH" sz="3600" dirty="0" smtClean="0">
              <a:solidFill>
                <a:srgbClr val="FF0000"/>
              </a:solidFill>
            </a:endParaRPr>
          </a:p>
          <a:p>
            <a:pPr algn="ctr"/>
            <a:r>
              <a:rPr lang="de-CH" sz="3600" dirty="0" smtClean="0">
                <a:solidFill>
                  <a:srgbClr val="FF0000"/>
                </a:solidFill>
              </a:rPr>
              <a:t>WANN</a:t>
            </a:r>
            <a:endParaRPr lang="de-CH" sz="3600" dirty="0">
              <a:solidFill>
                <a:srgbClr val="FF0000"/>
              </a:solidFill>
            </a:endParaRPr>
          </a:p>
        </p:txBody>
      </p:sp>
      <p:sp>
        <p:nvSpPr>
          <p:cNvPr id="40" name="Wolke 39"/>
          <p:cNvSpPr/>
          <p:nvPr/>
        </p:nvSpPr>
        <p:spPr>
          <a:xfrm>
            <a:off x="4716016" y="4257601"/>
            <a:ext cx="4456093" cy="2699416"/>
          </a:xfrm>
          <a:prstGeom prst="cloud">
            <a:avLst/>
          </a:prstGeom>
          <a:solidFill>
            <a:srgbClr val="0033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Kompetenzbereich 6</a:t>
            </a:r>
          </a:p>
          <a:p>
            <a:pPr algn="ctr"/>
            <a:r>
              <a:rPr lang="de-CH" sz="3600" smtClean="0">
                <a:solidFill>
                  <a:srgbClr val="FF0000"/>
                </a:solidFill>
              </a:rPr>
              <a:t>WER</a:t>
            </a:r>
            <a:endParaRPr lang="de-CH" sz="3600" dirty="0" smtClean="0">
              <a:solidFill>
                <a:srgbClr val="FF0000"/>
              </a:solidFill>
            </a:endParaRPr>
          </a:p>
          <a:p>
            <a:pPr algn="ctr"/>
            <a:r>
              <a:rPr lang="de-CH" sz="3600" dirty="0" smtClean="0">
                <a:solidFill>
                  <a:srgbClr val="FF0000"/>
                </a:solidFill>
              </a:rPr>
              <a:t>WANN</a:t>
            </a:r>
            <a:endParaRPr lang="de-CH" sz="3600" dirty="0">
              <a:solidFill>
                <a:srgbClr val="FF0000"/>
              </a:solidFill>
            </a:endParaRPr>
          </a:p>
        </p:txBody>
      </p:sp>
      <p:sp>
        <p:nvSpPr>
          <p:cNvPr id="42" name="Wolke 41"/>
          <p:cNvSpPr/>
          <p:nvPr/>
        </p:nvSpPr>
        <p:spPr>
          <a:xfrm>
            <a:off x="128144" y="232155"/>
            <a:ext cx="8908385" cy="6472325"/>
          </a:xfrm>
          <a:prstGeom prst="cloud">
            <a:avLst/>
          </a:prstGeom>
          <a:solidFill>
            <a:srgbClr val="0033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smtClean="0"/>
              <a:t>Genossenschafter</a:t>
            </a:r>
          </a:p>
          <a:p>
            <a:pPr algn="ctr"/>
            <a:r>
              <a:rPr lang="de-CH" sz="3600" dirty="0" smtClean="0">
                <a:solidFill>
                  <a:srgbClr val="FF0000"/>
                </a:solidFill>
              </a:rPr>
              <a:t>WAS</a:t>
            </a:r>
          </a:p>
          <a:p>
            <a:pPr algn="ctr"/>
            <a:r>
              <a:rPr lang="de-CH" sz="3600" smtClean="0">
                <a:solidFill>
                  <a:srgbClr val="FF0000"/>
                </a:solidFill>
              </a:rPr>
              <a:t>WER</a:t>
            </a:r>
            <a:endParaRPr lang="de-CH" sz="3600" dirty="0" smtClean="0">
              <a:solidFill>
                <a:srgbClr val="FF0000"/>
              </a:solidFill>
            </a:endParaRPr>
          </a:p>
          <a:p>
            <a:pPr algn="ctr"/>
            <a:r>
              <a:rPr lang="de-CH" sz="3600" dirty="0" smtClean="0">
                <a:solidFill>
                  <a:srgbClr val="FF0000"/>
                </a:solidFill>
              </a:rPr>
              <a:t>WANN</a:t>
            </a:r>
            <a:endParaRPr lang="de-CH" sz="3600" dirty="0">
              <a:solidFill>
                <a:srgbClr val="FF0000"/>
              </a:solidFill>
            </a:endParaRPr>
          </a:p>
        </p:txBody>
      </p:sp>
    </p:spTree>
    <p:extLst>
      <p:ext uri="{BB962C8B-B14F-4D97-AF65-F5344CB8AC3E}">
        <p14:creationId xmlns:p14="http://schemas.microsoft.com/office/powerpoint/2010/main" val="216053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2" grpId="0" animBg="1"/>
      <p:bldP spid="37" grpId="0" animBg="1"/>
      <p:bldP spid="38" grpId="0" animBg="1"/>
      <p:bldP spid="39" grpId="0" animBg="1"/>
      <p:bldP spid="40"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7466"/>
            <a:ext cx="9144000" cy="6865466"/>
          </a:xfrm>
          <a:prstGeom prst="rect">
            <a:avLst/>
          </a:prstGeom>
          <a:gradFill flip="none" rotWithShape="1">
            <a:gsLst>
              <a:gs pos="0">
                <a:schemeClr val="accent1">
                  <a:tint val="66000"/>
                  <a:satMod val="160000"/>
                </a:schemeClr>
              </a:gs>
              <a:gs pos="0">
                <a:srgbClr val="FF0000"/>
              </a:gs>
              <a:gs pos="100000">
                <a:srgbClr val="92D050">
                  <a:lumMod val="10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Textfeld 4"/>
          <p:cNvSpPr txBox="1"/>
          <p:nvPr/>
        </p:nvSpPr>
        <p:spPr>
          <a:xfrm>
            <a:off x="-34281" y="1323"/>
            <a:ext cx="1152128" cy="461665"/>
          </a:xfrm>
          <a:prstGeom prst="rect">
            <a:avLst/>
          </a:prstGeom>
          <a:noFill/>
        </p:spPr>
        <p:txBody>
          <a:bodyPr wrap="square" rtlCol="0">
            <a:spAutoFit/>
          </a:bodyPr>
          <a:lstStyle/>
          <a:p>
            <a:r>
              <a:rPr lang="de-CH" sz="2400" dirty="0" smtClean="0">
                <a:solidFill>
                  <a:srgbClr val="FFFF00"/>
                </a:solidFill>
              </a:rPr>
              <a:t>Wissen</a:t>
            </a:r>
            <a:endParaRPr lang="de-CH" sz="2400" dirty="0">
              <a:solidFill>
                <a:srgbClr val="FFFF00"/>
              </a:solidFill>
            </a:endParaRPr>
          </a:p>
        </p:txBody>
      </p:sp>
      <p:sp>
        <p:nvSpPr>
          <p:cNvPr id="6" name="Textfeld 5"/>
          <p:cNvSpPr txBox="1"/>
          <p:nvPr/>
        </p:nvSpPr>
        <p:spPr>
          <a:xfrm>
            <a:off x="7703840" y="6388870"/>
            <a:ext cx="1440160" cy="461665"/>
          </a:xfrm>
          <a:prstGeom prst="rect">
            <a:avLst/>
          </a:prstGeom>
          <a:noFill/>
        </p:spPr>
        <p:txBody>
          <a:bodyPr wrap="square" rtlCol="0">
            <a:spAutoFit/>
          </a:bodyPr>
          <a:lstStyle/>
          <a:p>
            <a:pPr algn="r"/>
            <a:r>
              <a:rPr lang="de-CH" sz="2400" dirty="0" smtClean="0">
                <a:solidFill>
                  <a:schemeClr val="accent5">
                    <a:lumMod val="40000"/>
                    <a:lumOff val="60000"/>
                  </a:schemeClr>
                </a:solidFill>
              </a:rPr>
              <a:t>Handeln</a:t>
            </a:r>
            <a:endParaRPr lang="de-CH" sz="2400" dirty="0">
              <a:solidFill>
                <a:schemeClr val="accent5">
                  <a:lumMod val="40000"/>
                  <a:lumOff val="60000"/>
                </a:schemeClr>
              </a:solidFill>
            </a:endParaRPr>
          </a:p>
        </p:txBody>
      </p:sp>
      <p:cxnSp>
        <p:nvCxnSpPr>
          <p:cNvPr id="8" name="Gerade Verbindung mit Pfeil 7"/>
          <p:cNvCxnSpPr/>
          <p:nvPr/>
        </p:nvCxnSpPr>
        <p:spPr>
          <a:xfrm flipV="1">
            <a:off x="323528" y="462988"/>
            <a:ext cx="0" cy="61567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323528" y="6619943"/>
            <a:ext cx="7560840" cy="0"/>
          </a:xfrm>
          <a:prstGeom prst="straightConnector1">
            <a:avLst/>
          </a:prstGeom>
          <a:ln w="38100">
            <a:solidFill>
              <a:schemeClr val="accent5">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354356" y="6019538"/>
            <a:ext cx="1152128" cy="646331"/>
          </a:xfrm>
          <a:prstGeom prst="rect">
            <a:avLst/>
          </a:prstGeom>
          <a:noFill/>
        </p:spPr>
        <p:txBody>
          <a:bodyPr wrap="square" rtlCol="0">
            <a:spAutoFit/>
          </a:bodyPr>
          <a:lstStyle/>
          <a:p>
            <a:r>
              <a:rPr lang="de-CH" dirty="0" smtClean="0">
                <a:solidFill>
                  <a:srgbClr val="FFFF00"/>
                </a:solidFill>
              </a:rPr>
              <a:t>wenig</a:t>
            </a:r>
          </a:p>
          <a:p>
            <a:r>
              <a:rPr lang="de-CH" dirty="0" smtClean="0">
                <a:solidFill>
                  <a:schemeClr val="accent5">
                    <a:lumMod val="40000"/>
                    <a:lumOff val="60000"/>
                  </a:schemeClr>
                </a:solidFill>
              </a:rPr>
              <a:t>langfristig</a:t>
            </a:r>
            <a:endParaRPr lang="de-CH" dirty="0">
              <a:solidFill>
                <a:schemeClr val="accent5">
                  <a:lumMod val="40000"/>
                  <a:lumOff val="60000"/>
                </a:schemeClr>
              </a:solidFill>
            </a:endParaRPr>
          </a:p>
        </p:txBody>
      </p:sp>
      <p:sp>
        <p:nvSpPr>
          <p:cNvPr id="15" name="Textfeld 14"/>
          <p:cNvSpPr txBox="1"/>
          <p:nvPr/>
        </p:nvSpPr>
        <p:spPr>
          <a:xfrm>
            <a:off x="7991872" y="4544"/>
            <a:ext cx="1152128" cy="646331"/>
          </a:xfrm>
          <a:prstGeom prst="rect">
            <a:avLst/>
          </a:prstGeom>
          <a:noFill/>
        </p:spPr>
        <p:txBody>
          <a:bodyPr wrap="square" rtlCol="0">
            <a:spAutoFit/>
          </a:bodyPr>
          <a:lstStyle/>
          <a:p>
            <a:pPr algn="r"/>
            <a:r>
              <a:rPr lang="de-CH" dirty="0" smtClean="0">
                <a:solidFill>
                  <a:srgbClr val="FFFF00"/>
                </a:solidFill>
              </a:rPr>
              <a:t>viel</a:t>
            </a:r>
          </a:p>
          <a:p>
            <a:pPr algn="r"/>
            <a:r>
              <a:rPr lang="de-CH" dirty="0" smtClean="0">
                <a:solidFill>
                  <a:schemeClr val="accent5">
                    <a:lumMod val="40000"/>
                    <a:lumOff val="60000"/>
                  </a:schemeClr>
                </a:solidFill>
              </a:rPr>
              <a:t>kurzfristig</a:t>
            </a:r>
            <a:endParaRPr lang="de-CH" dirty="0">
              <a:solidFill>
                <a:schemeClr val="accent5">
                  <a:lumMod val="40000"/>
                  <a:lumOff val="60000"/>
                </a:schemeClr>
              </a:solidFill>
            </a:endParaRPr>
          </a:p>
        </p:txBody>
      </p:sp>
      <p:sp>
        <p:nvSpPr>
          <p:cNvPr id="16" name="Textfeld 15"/>
          <p:cNvSpPr txBox="1"/>
          <p:nvPr/>
        </p:nvSpPr>
        <p:spPr>
          <a:xfrm>
            <a:off x="6186332" y="1268760"/>
            <a:ext cx="2237588" cy="461665"/>
          </a:xfrm>
          <a:prstGeom prst="rect">
            <a:avLst/>
          </a:prstGeom>
          <a:noFill/>
        </p:spPr>
        <p:txBody>
          <a:bodyPr wrap="square" rtlCol="0">
            <a:spAutoFit/>
          </a:bodyPr>
          <a:lstStyle/>
          <a:p>
            <a:r>
              <a:rPr lang="de-CH" sz="2400" b="1" dirty="0" smtClean="0">
                <a:solidFill>
                  <a:schemeClr val="accent6">
                    <a:lumMod val="75000"/>
                  </a:schemeClr>
                </a:solidFill>
              </a:rPr>
              <a:t>Pflanzenschutz</a:t>
            </a:r>
            <a:endParaRPr lang="de-CH" sz="2400" b="1" dirty="0">
              <a:solidFill>
                <a:schemeClr val="accent6">
                  <a:lumMod val="75000"/>
                </a:schemeClr>
              </a:solidFill>
            </a:endParaRPr>
          </a:p>
        </p:txBody>
      </p:sp>
      <p:sp>
        <p:nvSpPr>
          <p:cNvPr id="17" name="Textfeld 16"/>
          <p:cNvSpPr txBox="1"/>
          <p:nvPr/>
        </p:nvSpPr>
        <p:spPr>
          <a:xfrm>
            <a:off x="564907" y="5557873"/>
            <a:ext cx="2237588" cy="461665"/>
          </a:xfrm>
          <a:prstGeom prst="rect">
            <a:avLst/>
          </a:prstGeom>
          <a:noFill/>
        </p:spPr>
        <p:txBody>
          <a:bodyPr wrap="square" rtlCol="0">
            <a:spAutoFit/>
          </a:bodyPr>
          <a:lstStyle/>
          <a:p>
            <a:r>
              <a:rPr lang="de-CH" sz="2400" b="1" dirty="0" smtClean="0">
                <a:solidFill>
                  <a:schemeClr val="accent6">
                    <a:lumMod val="75000"/>
                  </a:schemeClr>
                </a:solidFill>
              </a:rPr>
              <a:t>Hacken</a:t>
            </a:r>
            <a:endParaRPr lang="de-CH" sz="2400" b="1" dirty="0">
              <a:solidFill>
                <a:schemeClr val="accent6">
                  <a:lumMod val="75000"/>
                </a:schemeClr>
              </a:solidFill>
            </a:endParaRPr>
          </a:p>
        </p:txBody>
      </p:sp>
      <p:sp>
        <p:nvSpPr>
          <p:cNvPr id="18" name="Textfeld 17"/>
          <p:cNvSpPr txBox="1"/>
          <p:nvPr/>
        </p:nvSpPr>
        <p:spPr>
          <a:xfrm>
            <a:off x="2334412" y="2113657"/>
            <a:ext cx="2237588" cy="461665"/>
          </a:xfrm>
          <a:prstGeom prst="rect">
            <a:avLst/>
          </a:prstGeom>
          <a:noFill/>
        </p:spPr>
        <p:txBody>
          <a:bodyPr wrap="square" rtlCol="0">
            <a:spAutoFit/>
          </a:bodyPr>
          <a:lstStyle/>
          <a:p>
            <a:r>
              <a:rPr lang="de-CH" sz="2400" b="1" dirty="0" smtClean="0">
                <a:solidFill>
                  <a:schemeClr val="accent6">
                    <a:lumMod val="75000"/>
                  </a:schemeClr>
                </a:solidFill>
              </a:rPr>
              <a:t>Ausbrechen</a:t>
            </a:r>
            <a:endParaRPr lang="de-CH" sz="2400" b="1" dirty="0">
              <a:solidFill>
                <a:schemeClr val="accent6">
                  <a:lumMod val="75000"/>
                </a:schemeClr>
              </a:solidFill>
            </a:endParaRPr>
          </a:p>
        </p:txBody>
      </p:sp>
      <p:sp>
        <p:nvSpPr>
          <p:cNvPr id="19" name="Textfeld 18"/>
          <p:cNvSpPr txBox="1"/>
          <p:nvPr/>
        </p:nvSpPr>
        <p:spPr>
          <a:xfrm>
            <a:off x="4433730" y="6019538"/>
            <a:ext cx="2237588" cy="461665"/>
          </a:xfrm>
          <a:prstGeom prst="rect">
            <a:avLst/>
          </a:prstGeom>
          <a:noFill/>
        </p:spPr>
        <p:txBody>
          <a:bodyPr wrap="square" rtlCol="0">
            <a:spAutoFit/>
          </a:bodyPr>
          <a:lstStyle/>
          <a:p>
            <a:r>
              <a:rPr lang="de-CH" sz="2400" b="1" dirty="0" smtClean="0">
                <a:solidFill>
                  <a:schemeClr val="accent6">
                    <a:lumMod val="75000"/>
                  </a:schemeClr>
                </a:solidFill>
              </a:rPr>
              <a:t>Bewässern</a:t>
            </a:r>
            <a:endParaRPr lang="de-CH" sz="2400" b="1" dirty="0">
              <a:solidFill>
                <a:schemeClr val="accent6">
                  <a:lumMod val="75000"/>
                </a:schemeClr>
              </a:solidFill>
            </a:endParaRPr>
          </a:p>
        </p:txBody>
      </p:sp>
      <p:sp>
        <p:nvSpPr>
          <p:cNvPr id="20" name="Textfeld 19"/>
          <p:cNvSpPr txBox="1"/>
          <p:nvPr/>
        </p:nvSpPr>
        <p:spPr>
          <a:xfrm>
            <a:off x="6222844" y="3198167"/>
            <a:ext cx="2237588" cy="461665"/>
          </a:xfrm>
          <a:prstGeom prst="rect">
            <a:avLst/>
          </a:prstGeom>
          <a:noFill/>
        </p:spPr>
        <p:txBody>
          <a:bodyPr wrap="square" rtlCol="0">
            <a:spAutoFit/>
          </a:bodyPr>
          <a:lstStyle/>
          <a:p>
            <a:r>
              <a:rPr lang="de-CH" sz="2400" b="1" dirty="0" smtClean="0">
                <a:solidFill>
                  <a:schemeClr val="accent6">
                    <a:lumMod val="75000"/>
                  </a:schemeClr>
                </a:solidFill>
              </a:rPr>
              <a:t>Gärkontrolle</a:t>
            </a:r>
            <a:endParaRPr lang="de-CH" sz="2400" b="1" dirty="0">
              <a:solidFill>
                <a:schemeClr val="accent6">
                  <a:lumMod val="75000"/>
                </a:schemeClr>
              </a:solidFill>
            </a:endParaRPr>
          </a:p>
        </p:txBody>
      </p:sp>
      <p:sp>
        <p:nvSpPr>
          <p:cNvPr id="21" name="Textfeld 20"/>
          <p:cNvSpPr txBox="1"/>
          <p:nvPr/>
        </p:nvSpPr>
        <p:spPr>
          <a:xfrm>
            <a:off x="4896544" y="832312"/>
            <a:ext cx="4211960" cy="461665"/>
          </a:xfrm>
          <a:prstGeom prst="rect">
            <a:avLst/>
          </a:prstGeom>
          <a:noFill/>
        </p:spPr>
        <p:txBody>
          <a:bodyPr wrap="square" rtlCol="0">
            <a:spAutoFit/>
          </a:bodyPr>
          <a:lstStyle/>
          <a:p>
            <a:r>
              <a:rPr lang="de-CH" sz="2400" b="1" dirty="0" smtClean="0">
                <a:solidFill>
                  <a:schemeClr val="accent6">
                    <a:lumMod val="75000"/>
                  </a:schemeClr>
                </a:solidFill>
              </a:rPr>
              <a:t>Kellertechnische Massnahmen</a:t>
            </a:r>
            <a:endParaRPr lang="de-CH" sz="2400" b="1" dirty="0">
              <a:solidFill>
                <a:schemeClr val="accent6">
                  <a:lumMod val="75000"/>
                </a:schemeClr>
              </a:solidFill>
            </a:endParaRPr>
          </a:p>
        </p:txBody>
      </p:sp>
      <p:sp>
        <p:nvSpPr>
          <p:cNvPr id="22" name="Textfeld 21"/>
          <p:cNvSpPr txBox="1"/>
          <p:nvPr/>
        </p:nvSpPr>
        <p:spPr>
          <a:xfrm>
            <a:off x="5754284" y="4257601"/>
            <a:ext cx="2237588" cy="461665"/>
          </a:xfrm>
          <a:prstGeom prst="rect">
            <a:avLst/>
          </a:prstGeom>
          <a:noFill/>
        </p:spPr>
        <p:txBody>
          <a:bodyPr wrap="square" rtlCol="0">
            <a:spAutoFit/>
          </a:bodyPr>
          <a:lstStyle/>
          <a:p>
            <a:r>
              <a:rPr lang="de-CH" sz="2400" b="1" dirty="0" smtClean="0">
                <a:solidFill>
                  <a:schemeClr val="accent6">
                    <a:lumMod val="75000"/>
                  </a:schemeClr>
                </a:solidFill>
              </a:rPr>
              <a:t>Ernten</a:t>
            </a:r>
            <a:endParaRPr lang="de-CH" sz="2400" b="1" dirty="0">
              <a:solidFill>
                <a:schemeClr val="accent6">
                  <a:lumMod val="75000"/>
                </a:schemeClr>
              </a:solidFill>
            </a:endParaRPr>
          </a:p>
        </p:txBody>
      </p:sp>
      <p:sp>
        <p:nvSpPr>
          <p:cNvPr id="23" name="Textfeld 22"/>
          <p:cNvSpPr txBox="1"/>
          <p:nvPr/>
        </p:nvSpPr>
        <p:spPr>
          <a:xfrm>
            <a:off x="541783" y="1268759"/>
            <a:ext cx="2237588" cy="461665"/>
          </a:xfrm>
          <a:prstGeom prst="rect">
            <a:avLst/>
          </a:prstGeom>
          <a:noFill/>
        </p:spPr>
        <p:txBody>
          <a:bodyPr wrap="square" rtlCol="0">
            <a:spAutoFit/>
          </a:bodyPr>
          <a:lstStyle/>
          <a:p>
            <a:r>
              <a:rPr lang="de-CH" sz="2400" b="1" dirty="0" smtClean="0">
                <a:solidFill>
                  <a:schemeClr val="accent6">
                    <a:lumMod val="75000"/>
                  </a:schemeClr>
                </a:solidFill>
              </a:rPr>
              <a:t>Schnitt</a:t>
            </a:r>
            <a:endParaRPr lang="de-CH" sz="2400" b="1" dirty="0">
              <a:solidFill>
                <a:schemeClr val="accent6">
                  <a:lumMod val="75000"/>
                </a:schemeClr>
              </a:solidFill>
            </a:endParaRPr>
          </a:p>
        </p:txBody>
      </p:sp>
      <p:sp>
        <p:nvSpPr>
          <p:cNvPr id="24" name="Textfeld 23"/>
          <p:cNvSpPr txBox="1"/>
          <p:nvPr/>
        </p:nvSpPr>
        <p:spPr>
          <a:xfrm>
            <a:off x="564907" y="5096208"/>
            <a:ext cx="2237588" cy="461665"/>
          </a:xfrm>
          <a:prstGeom prst="rect">
            <a:avLst/>
          </a:prstGeom>
          <a:noFill/>
        </p:spPr>
        <p:txBody>
          <a:bodyPr wrap="square" rtlCol="0">
            <a:spAutoFit/>
          </a:bodyPr>
          <a:lstStyle/>
          <a:p>
            <a:r>
              <a:rPr lang="de-CH" sz="2400" b="1" dirty="0" smtClean="0">
                <a:solidFill>
                  <a:schemeClr val="accent6">
                    <a:lumMod val="75000"/>
                  </a:schemeClr>
                </a:solidFill>
              </a:rPr>
              <a:t>Mähen</a:t>
            </a:r>
            <a:endParaRPr lang="de-CH" sz="2400" b="1" dirty="0">
              <a:solidFill>
                <a:schemeClr val="accent6">
                  <a:lumMod val="75000"/>
                </a:schemeClr>
              </a:solidFill>
            </a:endParaRPr>
          </a:p>
        </p:txBody>
      </p:sp>
      <p:sp>
        <p:nvSpPr>
          <p:cNvPr id="25" name="Textfeld 24"/>
          <p:cNvSpPr txBox="1"/>
          <p:nvPr/>
        </p:nvSpPr>
        <p:spPr>
          <a:xfrm>
            <a:off x="1551616" y="6047059"/>
            <a:ext cx="2948375" cy="461665"/>
          </a:xfrm>
          <a:prstGeom prst="rect">
            <a:avLst/>
          </a:prstGeom>
          <a:noFill/>
        </p:spPr>
        <p:txBody>
          <a:bodyPr wrap="square" rtlCol="0">
            <a:spAutoFit/>
          </a:bodyPr>
          <a:lstStyle/>
          <a:p>
            <a:r>
              <a:rPr lang="de-CH" sz="2400" b="1" dirty="0" smtClean="0">
                <a:solidFill>
                  <a:schemeClr val="accent6">
                    <a:lumMod val="75000"/>
                  </a:schemeClr>
                </a:solidFill>
              </a:rPr>
              <a:t>Flaschen waschen</a:t>
            </a:r>
            <a:endParaRPr lang="de-CH" sz="2400" b="1" dirty="0">
              <a:solidFill>
                <a:schemeClr val="accent6">
                  <a:lumMod val="75000"/>
                </a:schemeClr>
              </a:solidFill>
            </a:endParaRPr>
          </a:p>
        </p:txBody>
      </p:sp>
      <p:sp>
        <p:nvSpPr>
          <p:cNvPr id="26" name="Textfeld 25"/>
          <p:cNvSpPr txBox="1"/>
          <p:nvPr/>
        </p:nvSpPr>
        <p:spPr>
          <a:xfrm>
            <a:off x="3405672" y="3660848"/>
            <a:ext cx="2780660" cy="461665"/>
          </a:xfrm>
          <a:prstGeom prst="rect">
            <a:avLst/>
          </a:prstGeom>
          <a:noFill/>
        </p:spPr>
        <p:txBody>
          <a:bodyPr wrap="square" rtlCol="0">
            <a:spAutoFit/>
          </a:bodyPr>
          <a:lstStyle/>
          <a:p>
            <a:r>
              <a:rPr lang="de-CH" sz="2400" b="1" dirty="0" smtClean="0">
                <a:solidFill>
                  <a:schemeClr val="accent6">
                    <a:lumMod val="75000"/>
                  </a:schemeClr>
                </a:solidFill>
              </a:rPr>
              <a:t>Mengenregulierung</a:t>
            </a:r>
            <a:endParaRPr lang="de-CH" sz="2400" b="1" dirty="0">
              <a:solidFill>
                <a:schemeClr val="accent6">
                  <a:lumMod val="75000"/>
                </a:schemeClr>
              </a:solidFill>
            </a:endParaRPr>
          </a:p>
        </p:txBody>
      </p:sp>
      <p:sp>
        <p:nvSpPr>
          <p:cNvPr id="27" name="Textfeld 26"/>
          <p:cNvSpPr txBox="1"/>
          <p:nvPr/>
        </p:nvSpPr>
        <p:spPr>
          <a:xfrm>
            <a:off x="4164461" y="1711193"/>
            <a:ext cx="2237588" cy="461665"/>
          </a:xfrm>
          <a:prstGeom prst="rect">
            <a:avLst/>
          </a:prstGeom>
          <a:noFill/>
        </p:spPr>
        <p:txBody>
          <a:bodyPr wrap="square" rtlCol="0">
            <a:spAutoFit/>
          </a:bodyPr>
          <a:lstStyle/>
          <a:p>
            <a:r>
              <a:rPr lang="de-CH" sz="2400" b="1" dirty="0" smtClean="0">
                <a:solidFill>
                  <a:schemeClr val="accent6">
                    <a:lumMod val="75000"/>
                  </a:schemeClr>
                </a:solidFill>
              </a:rPr>
              <a:t>Analytik</a:t>
            </a:r>
            <a:endParaRPr lang="de-CH" sz="2400" b="1" dirty="0">
              <a:solidFill>
                <a:schemeClr val="accent6">
                  <a:lumMod val="75000"/>
                </a:schemeClr>
              </a:solidFill>
            </a:endParaRPr>
          </a:p>
        </p:txBody>
      </p:sp>
      <p:sp>
        <p:nvSpPr>
          <p:cNvPr id="28" name="Textfeld 27"/>
          <p:cNvSpPr txBox="1"/>
          <p:nvPr/>
        </p:nvSpPr>
        <p:spPr>
          <a:xfrm>
            <a:off x="1684714" y="5321033"/>
            <a:ext cx="2237588" cy="461665"/>
          </a:xfrm>
          <a:prstGeom prst="rect">
            <a:avLst/>
          </a:prstGeom>
          <a:noFill/>
        </p:spPr>
        <p:txBody>
          <a:bodyPr wrap="square" rtlCol="0">
            <a:spAutoFit/>
          </a:bodyPr>
          <a:lstStyle/>
          <a:p>
            <a:r>
              <a:rPr lang="de-CH" sz="2400" b="1" dirty="0" smtClean="0">
                <a:solidFill>
                  <a:schemeClr val="accent6">
                    <a:lumMod val="75000"/>
                  </a:schemeClr>
                </a:solidFill>
              </a:rPr>
              <a:t>Abfüllen</a:t>
            </a:r>
            <a:endParaRPr lang="de-CH" sz="2400" b="1" dirty="0">
              <a:solidFill>
                <a:schemeClr val="accent6">
                  <a:lumMod val="75000"/>
                </a:schemeClr>
              </a:solidFill>
            </a:endParaRPr>
          </a:p>
        </p:txBody>
      </p:sp>
      <p:sp>
        <p:nvSpPr>
          <p:cNvPr id="29" name="Textfeld 28"/>
          <p:cNvSpPr txBox="1"/>
          <p:nvPr/>
        </p:nvSpPr>
        <p:spPr>
          <a:xfrm>
            <a:off x="1684714" y="5774658"/>
            <a:ext cx="2237588" cy="461665"/>
          </a:xfrm>
          <a:prstGeom prst="rect">
            <a:avLst/>
          </a:prstGeom>
          <a:noFill/>
        </p:spPr>
        <p:txBody>
          <a:bodyPr wrap="square" rtlCol="0">
            <a:spAutoFit/>
          </a:bodyPr>
          <a:lstStyle/>
          <a:p>
            <a:r>
              <a:rPr lang="de-CH" sz="2400" b="1" dirty="0" smtClean="0">
                <a:solidFill>
                  <a:schemeClr val="accent6">
                    <a:lumMod val="75000"/>
                  </a:schemeClr>
                </a:solidFill>
              </a:rPr>
              <a:t>Etikettieren</a:t>
            </a:r>
            <a:endParaRPr lang="de-CH" sz="2400" b="1" dirty="0">
              <a:solidFill>
                <a:schemeClr val="accent6">
                  <a:lumMod val="75000"/>
                </a:schemeClr>
              </a:solidFill>
            </a:endParaRPr>
          </a:p>
        </p:txBody>
      </p:sp>
      <p:sp>
        <p:nvSpPr>
          <p:cNvPr id="30" name="Textfeld 29"/>
          <p:cNvSpPr txBox="1"/>
          <p:nvPr/>
        </p:nvSpPr>
        <p:spPr>
          <a:xfrm>
            <a:off x="3565242" y="4153687"/>
            <a:ext cx="2237588" cy="461665"/>
          </a:xfrm>
          <a:prstGeom prst="rect">
            <a:avLst/>
          </a:prstGeom>
          <a:noFill/>
        </p:spPr>
        <p:txBody>
          <a:bodyPr wrap="square" rtlCol="0">
            <a:spAutoFit/>
          </a:bodyPr>
          <a:lstStyle/>
          <a:p>
            <a:r>
              <a:rPr lang="de-CH" sz="2400" b="1" dirty="0" smtClean="0">
                <a:solidFill>
                  <a:schemeClr val="accent6">
                    <a:lumMod val="75000"/>
                  </a:schemeClr>
                </a:solidFill>
              </a:rPr>
              <a:t>Geräteunterhalt</a:t>
            </a:r>
            <a:endParaRPr lang="de-CH" sz="2400" b="1" dirty="0">
              <a:solidFill>
                <a:schemeClr val="accent6">
                  <a:lumMod val="75000"/>
                </a:schemeClr>
              </a:solidFill>
            </a:endParaRPr>
          </a:p>
        </p:txBody>
      </p:sp>
      <p:sp>
        <p:nvSpPr>
          <p:cNvPr id="31" name="Textfeld 30"/>
          <p:cNvSpPr txBox="1"/>
          <p:nvPr/>
        </p:nvSpPr>
        <p:spPr>
          <a:xfrm>
            <a:off x="3405672" y="5526377"/>
            <a:ext cx="2237588" cy="461665"/>
          </a:xfrm>
          <a:prstGeom prst="rect">
            <a:avLst/>
          </a:prstGeom>
          <a:noFill/>
        </p:spPr>
        <p:txBody>
          <a:bodyPr wrap="square" rtlCol="0">
            <a:spAutoFit/>
          </a:bodyPr>
          <a:lstStyle/>
          <a:p>
            <a:r>
              <a:rPr lang="de-CH" sz="2400" b="1" dirty="0" smtClean="0">
                <a:solidFill>
                  <a:schemeClr val="accent6">
                    <a:lumMod val="75000"/>
                  </a:schemeClr>
                </a:solidFill>
              </a:rPr>
              <a:t>Düngen</a:t>
            </a:r>
            <a:endParaRPr lang="de-CH" sz="2400" b="1" dirty="0">
              <a:solidFill>
                <a:schemeClr val="accent6">
                  <a:lumMod val="75000"/>
                </a:schemeClr>
              </a:solidFill>
            </a:endParaRPr>
          </a:p>
        </p:txBody>
      </p:sp>
      <p:sp>
        <p:nvSpPr>
          <p:cNvPr id="33" name="Textfeld 32"/>
          <p:cNvSpPr txBox="1"/>
          <p:nvPr/>
        </p:nvSpPr>
        <p:spPr>
          <a:xfrm>
            <a:off x="1926873" y="1480360"/>
            <a:ext cx="2237588" cy="461665"/>
          </a:xfrm>
          <a:prstGeom prst="rect">
            <a:avLst/>
          </a:prstGeom>
          <a:noFill/>
        </p:spPr>
        <p:txBody>
          <a:bodyPr wrap="square" rtlCol="0">
            <a:spAutoFit/>
          </a:bodyPr>
          <a:lstStyle/>
          <a:p>
            <a:r>
              <a:rPr lang="de-CH" sz="2400" b="1" dirty="0" smtClean="0">
                <a:solidFill>
                  <a:schemeClr val="accent6">
                    <a:lumMod val="75000"/>
                  </a:schemeClr>
                </a:solidFill>
              </a:rPr>
              <a:t>BSA</a:t>
            </a:r>
            <a:endParaRPr lang="de-CH" sz="2400" b="1" dirty="0">
              <a:solidFill>
                <a:schemeClr val="accent6">
                  <a:lumMod val="75000"/>
                </a:schemeClr>
              </a:solidFill>
            </a:endParaRPr>
          </a:p>
        </p:txBody>
      </p:sp>
      <p:sp>
        <p:nvSpPr>
          <p:cNvPr id="34" name="Textfeld 33"/>
          <p:cNvSpPr txBox="1"/>
          <p:nvPr/>
        </p:nvSpPr>
        <p:spPr>
          <a:xfrm>
            <a:off x="3381197" y="4905534"/>
            <a:ext cx="2237588" cy="830997"/>
          </a:xfrm>
          <a:prstGeom prst="rect">
            <a:avLst/>
          </a:prstGeom>
          <a:noFill/>
        </p:spPr>
        <p:txBody>
          <a:bodyPr wrap="square" rtlCol="0">
            <a:spAutoFit/>
          </a:bodyPr>
          <a:lstStyle/>
          <a:p>
            <a:r>
              <a:rPr lang="de-CH" sz="2400" b="1" dirty="0" smtClean="0">
                <a:solidFill>
                  <a:schemeClr val="accent6">
                    <a:lumMod val="75000"/>
                  </a:schemeClr>
                </a:solidFill>
              </a:rPr>
              <a:t>Aufbinden</a:t>
            </a:r>
          </a:p>
          <a:p>
            <a:endParaRPr lang="de-CH" sz="2400" b="1" dirty="0">
              <a:solidFill>
                <a:schemeClr val="accent6">
                  <a:lumMod val="75000"/>
                </a:schemeClr>
              </a:solidFill>
            </a:endParaRPr>
          </a:p>
        </p:txBody>
      </p:sp>
      <p:sp>
        <p:nvSpPr>
          <p:cNvPr id="35" name="Wolke 34"/>
          <p:cNvSpPr/>
          <p:nvPr/>
        </p:nvSpPr>
        <p:spPr>
          <a:xfrm>
            <a:off x="275994" y="232155"/>
            <a:ext cx="8616486" cy="1918153"/>
          </a:xfrm>
          <a:prstGeom prst="cloud">
            <a:avLst/>
          </a:prstGeom>
          <a:solidFill>
            <a:srgbClr val="33CC3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smtClean="0"/>
              <a:t>Betriebsleiter</a:t>
            </a:r>
          </a:p>
          <a:p>
            <a:pPr algn="ctr"/>
            <a:r>
              <a:rPr lang="de-CH" sz="3600" dirty="0" smtClean="0"/>
              <a:t>WIE</a:t>
            </a:r>
            <a:endParaRPr lang="de-CH" sz="3600" dirty="0"/>
          </a:p>
        </p:txBody>
      </p:sp>
      <p:sp>
        <p:nvSpPr>
          <p:cNvPr id="36" name="Wolke 35"/>
          <p:cNvSpPr/>
          <p:nvPr/>
        </p:nvSpPr>
        <p:spPr>
          <a:xfrm>
            <a:off x="128144" y="4005064"/>
            <a:ext cx="4456093" cy="2699416"/>
          </a:xfrm>
          <a:prstGeom prst="cloud">
            <a:avLst/>
          </a:prstGeom>
          <a:solidFill>
            <a:srgbClr val="0033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Kompetenzbereich 4</a:t>
            </a:r>
          </a:p>
          <a:p>
            <a:pPr algn="ctr"/>
            <a:r>
              <a:rPr lang="de-CH" sz="3600" dirty="0" smtClean="0">
                <a:solidFill>
                  <a:srgbClr val="FF0000"/>
                </a:solidFill>
              </a:rPr>
              <a:t>WANN</a:t>
            </a:r>
          </a:p>
          <a:p>
            <a:pPr algn="ctr"/>
            <a:r>
              <a:rPr lang="de-CH" sz="2400" dirty="0" smtClean="0">
                <a:solidFill>
                  <a:srgbClr val="FF0000"/>
                </a:solidFill>
              </a:rPr>
              <a:t>MIT WEM</a:t>
            </a:r>
            <a:endParaRPr lang="de-CH" sz="2400" dirty="0">
              <a:solidFill>
                <a:srgbClr val="FF0000"/>
              </a:solidFill>
            </a:endParaRPr>
          </a:p>
        </p:txBody>
      </p:sp>
      <p:sp>
        <p:nvSpPr>
          <p:cNvPr id="32" name="Wolke 31"/>
          <p:cNvSpPr/>
          <p:nvPr/>
        </p:nvSpPr>
        <p:spPr>
          <a:xfrm>
            <a:off x="3707904" y="3158057"/>
            <a:ext cx="4456093" cy="2699416"/>
          </a:xfrm>
          <a:prstGeom prst="cloud">
            <a:avLst/>
          </a:prstGeom>
          <a:solidFill>
            <a:srgbClr val="0033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Kompetenzbereich 2</a:t>
            </a:r>
          </a:p>
          <a:p>
            <a:pPr algn="ctr"/>
            <a:r>
              <a:rPr lang="de-CH" sz="3600" dirty="0">
                <a:solidFill>
                  <a:srgbClr val="FF0000"/>
                </a:solidFill>
              </a:rPr>
              <a:t>WANN</a:t>
            </a:r>
          </a:p>
          <a:p>
            <a:pPr algn="ctr"/>
            <a:r>
              <a:rPr lang="de-CH" sz="2400" dirty="0">
                <a:solidFill>
                  <a:srgbClr val="FF0000"/>
                </a:solidFill>
              </a:rPr>
              <a:t>MIT WEM</a:t>
            </a:r>
          </a:p>
        </p:txBody>
      </p:sp>
      <p:sp>
        <p:nvSpPr>
          <p:cNvPr id="37" name="Wolke 36"/>
          <p:cNvSpPr/>
          <p:nvPr/>
        </p:nvSpPr>
        <p:spPr>
          <a:xfrm>
            <a:off x="1096431" y="2310124"/>
            <a:ext cx="4456093" cy="2699416"/>
          </a:xfrm>
          <a:prstGeom prst="cloud">
            <a:avLst/>
          </a:prstGeom>
          <a:solidFill>
            <a:srgbClr val="0033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Kompetenzbereich 5</a:t>
            </a:r>
          </a:p>
          <a:p>
            <a:pPr algn="ctr"/>
            <a:r>
              <a:rPr lang="de-CH" sz="3600" dirty="0">
                <a:solidFill>
                  <a:srgbClr val="FF0000"/>
                </a:solidFill>
              </a:rPr>
              <a:t>WANN</a:t>
            </a:r>
          </a:p>
          <a:p>
            <a:pPr algn="ctr"/>
            <a:r>
              <a:rPr lang="de-CH" sz="2400" dirty="0">
                <a:solidFill>
                  <a:srgbClr val="FF0000"/>
                </a:solidFill>
              </a:rPr>
              <a:t>MIT WEM</a:t>
            </a:r>
          </a:p>
        </p:txBody>
      </p:sp>
      <p:sp>
        <p:nvSpPr>
          <p:cNvPr id="38" name="Wolke 37"/>
          <p:cNvSpPr/>
          <p:nvPr/>
        </p:nvSpPr>
        <p:spPr>
          <a:xfrm>
            <a:off x="4584237" y="930193"/>
            <a:ext cx="4456093" cy="2699416"/>
          </a:xfrm>
          <a:prstGeom prst="cloud">
            <a:avLst/>
          </a:prstGeom>
          <a:solidFill>
            <a:srgbClr val="0033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Kompetenzbereich 3</a:t>
            </a:r>
          </a:p>
          <a:p>
            <a:pPr algn="ctr"/>
            <a:r>
              <a:rPr lang="de-CH" sz="3600" dirty="0">
                <a:solidFill>
                  <a:srgbClr val="FF0000"/>
                </a:solidFill>
              </a:rPr>
              <a:t>WANN</a:t>
            </a:r>
          </a:p>
          <a:p>
            <a:pPr algn="ctr"/>
            <a:r>
              <a:rPr lang="de-CH" sz="2400" dirty="0">
                <a:solidFill>
                  <a:srgbClr val="FF0000"/>
                </a:solidFill>
              </a:rPr>
              <a:t>MIT WEM</a:t>
            </a:r>
          </a:p>
        </p:txBody>
      </p:sp>
      <p:sp>
        <p:nvSpPr>
          <p:cNvPr id="39" name="Wolke 38"/>
          <p:cNvSpPr/>
          <p:nvPr/>
        </p:nvSpPr>
        <p:spPr>
          <a:xfrm>
            <a:off x="215098" y="462988"/>
            <a:ext cx="4456093" cy="2699416"/>
          </a:xfrm>
          <a:prstGeom prst="cloud">
            <a:avLst/>
          </a:prstGeom>
          <a:solidFill>
            <a:srgbClr val="0033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Kompetenzbereich 1</a:t>
            </a:r>
          </a:p>
          <a:p>
            <a:pPr algn="ctr"/>
            <a:r>
              <a:rPr lang="de-CH" sz="3600" dirty="0">
                <a:solidFill>
                  <a:srgbClr val="FF0000"/>
                </a:solidFill>
              </a:rPr>
              <a:t>WANN</a:t>
            </a:r>
          </a:p>
          <a:p>
            <a:pPr algn="ctr"/>
            <a:r>
              <a:rPr lang="de-CH" sz="2400" dirty="0">
                <a:solidFill>
                  <a:srgbClr val="FF0000"/>
                </a:solidFill>
              </a:rPr>
              <a:t>MIT WEM</a:t>
            </a:r>
          </a:p>
        </p:txBody>
      </p:sp>
      <p:sp>
        <p:nvSpPr>
          <p:cNvPr id="40" name="Wolke 39"/>
          <p:cNvSpPr/>
          <p:nvPr/>
        </p:nvSpPr>
        <p:spPr>
          <a:xfrm>
            <a:off x="4716016" y="4257601"/>
            <a:ext cx="4456093" cy="2699416"/>
          </a:xfrm>
          <a:prstGeom prst="cloud">
            <a:avLst/>
          </a:prstGeom>
          <a:solidFill>
            <a:srgbClr val="0033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Kompetenzbereich 6</a:t>
            </a:r>
          </a:p>
          <a:p>
            <a:pPr algn="ctr"/>
            <a:r>
              <a:rPr lang="de-CH" sz="3600" dirty="0">
                <a:solidFill>
                  <a:srgbClr val="FF0000"/>
                </a:solidFill>
              </a:rPr>
              <a:t>WANN</a:t>
            </a:r>
          </a:p>
          <a:p>
            <a:pPr algn="ctr"/>
            <a:r>
              <a:rPr lang="de-CH" sz="2400" dirty="0">
                <a:solidFill>
                  <a:srgbClr val="FF0000"/>
                </a:solidFill>
              </a:rPr>
              <a:t>MIT WEM</a:t>
            </a:r>
          </a:p>
        </p:txBody>
      </p:sp>
    </p:spTree>
    <p:extLst>
      <p:ext uri="{BB962C8B-B14F-4D97-AF65-F5344CB8AC3E}">
        <p14:creationId xmlns:p14="http://schemas.microsoft.com/office/powerpoint/2010/main" val="3873031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Arbeitsorganisation</a:t>
            </a:r>
            <a:endParaRPr lang="de-CH" dirty="0"/>
          </a:p>
        </p:txBody>
      </p:sp>
      <p:sp>
        <p:nvSpPr>
          <p:cNvPr id="3" name="Untertitel 2"/>
          <p:cNvSpPr>
            <a:spLocks noGrp="1"/>
          </p:cNvSpPr>
          <p:nvPr>
            <p:ph type="subTitle" idx="1"/>
          </p:nvPr>
        </p:nvSpPr>
        <p:spPr/>
        <p:txBody>
          <a:bodyPr/>
          <a:lstStyle/>
          <a:p>
            <a:endParaRPr lang="de-CH" dirty="0"/>
          </a:p>
        </p:txBody>
      </p:sp>
    </p:spTree>
    <p:extLst>
      <p:ext uri="{BB962C8B-B14F-4D97-AF65-F5344CB8AC3E}">
        <p14:creationId xmlns:p14="http://schemas.microsoft.com/office/powerpoint/2010/main" val="1791032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4"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233363"/>
            <a:ext cx="2000250"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99" y="1412776"/>
            <a:ext cx="12192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947" y="1436588"/>
            <a:ext cx="12001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599" y="1052736"/>
            <a:ext cx="60293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0599" y="1412776"/>
            <a:ext cx="120015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0683" y="1431825"/>
            <a:ext cx="116205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0097" y="1450876"/>
            <a:ext cx="3609975"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1512" y="1436588"/>
            <a:ext cx="1219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8333" y="1427062"/>
            <a:ext cx="119062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48221" y="1427355"/>
            <a:ext cx="115252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9"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553" y="1465163"/>
            <a:ext cx="11811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0"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449" y="1436588"/>
            <a:ext cx="12001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9345" y="1417538"/>
            <a:ext cx="12192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1"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11" y="1290861"/>
            <a:ext cx="9175388" cy="257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2" name="Picture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71001" y="1348535"/>
            <a:ext cx="657225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3" name="Picture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27784" y="1313607"/>
            <a:ext cx="33242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96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4"/>
                                        </p:tgtEl>
                                        <p:attrNameLst>
                                          <p:attrName>style.visibility</p:attrName>
                                        </p:attrNameLst>
                                      </p:cBhvr>
                                      <p:to>
                                        <p:strVal val="visible"/>
                                      </p:to>
                                    </p:set>
                                    <p:animEffect transition="in" filter="fade">
                                      <p:cBhvr>
                                        <p:cTn id="12" dur="500"/>
                                        <p:tgtEl>
                                          <p:spTgt spid="2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74"/>
                                        </p:tgtEl>
                                      </p:cBhvr>
                                    </p:animEffect>
                                    <p:set>
                                      <p:cBhvr>
                                        <p:cTn id="17" dur="1" fill="hold">
                                          <p:stCondLst>
                                            <p:cond delay="499"/>
                                          </p:stCondLst>
                                        </p:cTn>
                                        <p:tgtEl>
                                          <p:spTgt spid="2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5"/>
                                        </p:tgtEl>
                                        <p:attrNameLst>
                                          <p:attrName>style.visibility</p:attrName>
                                        </p:attrNameLst>
                                      </p:cBhvr>
                                      <p:to>
                                        <p:strVal val="visible"/>
                                      </p:to>
                                    </p:set>
                                    <p:animEffect transition="in" filter="fade">
                                      <p:cBhvr>
                                        <p:cTn id="22" dur="500"/>
                                        <p:tgtEl>
                                          <p:spTgt spid="2055"/>
                                        </p:tgtEl>
                                      </p:cBhvr>
                                    </p:animEffect>
                                  </p:childTnLst>
                                </p:cTn>
                              </p:par>
                              <p:par>
                                <p:cTn id="23" presetID="10" presetClass="entr" presetSubtype="0" fill="hold" nodeType="withEffect">
                                  <p:stCondLst>
                                    <p:cond delay="0"/>
                                  </p:stCondLst>
                                  <p:childTnLst>
                                    <p:set>
                                      <p:cBhvr>
                                        <p:cTn id="24" dur="1" fill="hold">
                                          <p:stCondLst>
                                            <p:cond delay="0"/>
                                          </p:stCondLst>
                                        </p:cTn>
                                        <p:tgtEl>
                                          <p:spTgt spid="2068"/>
                                        </p:tgtEl>
                                        <p:attrNameLst>
                                          <p:attrName>style.visibility</p:attrName>
                                        </p:attrNameLst>
                                      </p:cBhvr>
                                      <p:to>
                                        <p:strVal val="visible"/>
                                      </p:to>
                                    </p:set>
                                    <p:animEffect transition="in" filter="fade">
                                      <p:cBhvr>
                                        <p:cTn id="25" dur="500"/>
                                        <p:tgtEl>
                                          <p:spTgt spid="206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56"/>
                                        </p:tgtEl>
                                        <p:attrNameLst>
                                          <p:attrName>style.visibility</p:attrName>
                                        </p:attrNameLst>
                                      </p:cBhvr>
                                      <p:to>
                                        <p:strVal val="visible"/>
                                      </p:to>
                                    </p:set>
                                    <p:animEffect transition="in" filter="fade">
                                      <p:cBhvr>
                                        <p:cTn id="30" dur="500"/>
                                        <p:tgtEl>
                                          <p:spTgt spid="2056"/>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57"/>
                                        </p:tgtEl>
                                        <p:attrNameLst>
                                          <p:attrName>style.visibility</p:attrName>
                                        </p:attrNameLst>
                                      </p:cBhvr>
                                      <p:to>
                                        <p:strVal val="visible"/>
                                      </p:to>
                                    </p:set>
                                    <p:animEffect transition="in" filter="fade">
                                      <p:cBhvr>
                                        <p:cTn id="34" dur="500"/>
                                        <p:tgtEl>
                                          <p:spTgt spid="2057"/>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2059"/>
                                        </p:tgtEl>
                                        <p:attrNameLst>
                                          <p:attrName>style.visibility</p:attrName>
                                        </p:attrNameLst>
                                      </p:cBhvr>
                                      <p:to>
                                        <p:strVal val="visible"/>
                                      </p:to>
                                    </p:set>
                                    <p:animEffect transition="in" filter="fade">
                                      <p:cBhvr>
                                        <p:cTn id="38" dur="500"/>
                                        <p:tgtEl>
                                          <p:spTgt spid="2059"/>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2069"/>
                                        </p:tgtEl>
                                        <p:attrNameLst>
                                          <p:attrName>style.visibility</p:attrName>
                                        </p:attrNameLst>
                                      </p:cBhvr>
                                      <p:to>
                                        <p:strVal val="visible"/>
                                      </p:to>
                                    </p:set>
                                    <p:animEffect transition="in" filter="fade">
                                      <p:cBhvr>
                                        <p:cTn id="42" dur="500"/>
                                        <p:tgtEl>
                                          <p:spTgt spid="206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71"/>
                                        </p:tgtEl>
                                        <p:attrNameLst>
                                          <p:attrName>style.visibility</p:attrName>
                                        </p:attrNameLst>
                                      </p:cBhvr>
                                      <p:to>
                                        <p:strVal val="visible"/>
                                      </p:to>
                                    </p:set>
                                    <p:animEffect transition="in" filter="fade">
                                      <p:cBhvr>
                                        <p:cTn id="47" dur="500"/>
                                        <p:tgtEl>
                                          <p:spTgt spid="207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071"/>
                                        </p:tgtEl>
                                      </p:cBhvr>
                                    </p:animEffect>
                                    <p:set>
                                      <p:cBhvr>
                                        <p:cTn id="52" dur="1" fill="hold">
                                          <p:stCondLst>
                                            <p:cond delay="499"/>
                                          </p:stCondLst>
                                        </p:cTn>
                                        <p:tgtEl>
                                          <p:spTgt spid="207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62"/>
                                        </p:tgtEl>
                                        <p:attrNameLst>
                                          <p:attrName>style.visibility</p:attrName>
                                        </p:attrNameLst>
                                      </p:cBhvr>
                                      <p:to>
                                        <p:strVal val="visible"/>
                                      </p:to>
                                    </p:set>
                                    <p:animEffect transition="in" filter="fade">
                                      <p:cBhvr>
                                        <p:cTn id="57" dur="500"/>
                                        <p:tgtEl>
                                          <p:spTgt spid="2062"/>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2063"/>
                                        </p:tgtEl>
                                        <p:attrNameLst>
                                          <p:attrName>style.visibility</p:attrName>
                                        </p:attrNameLst>
                                      </p:cBhvr>
                                      <p:to>
                                        <p:strVal val="visible"/>
                                      </p:to>
                                    </p:set>
                                    <p:animEffect transition="in" filter="fade">
                                      <p:cBhvr>
                                        <p:cTn id="61" dur="500"/>
                                        <p:tgtEl>
                                          <p:spTgt spid="2063"/>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2070"/>
                                        </p:tgtEl>
                                        <p:attrNameLst>
                                          <p:attrName>style.visibility</p:attrName>
                                        </p:attrNameLst>
                                      </p:cBhvr>
                                      <p:to>
                                        <p:strVal val="visible"/>
                                      </p:to>
                                    </p:set>
                                    <p:animEffect transition="in" filter="fade">
                                      <p:cBhvr>
                                        <p:cTn id="65" dur="500"/>
                                        <p:tgtEl>
                                          <p:spTgt spid="207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72"/>
                                        </p:tgtEl>
                                        <p:attrNameLst>
                                          <p:attrName>style.visibility</p:attrName>
                                        </p:attrNameLst>
                                      </p:cBhvr>
                                      <p:to>
                                        <p:strVal val="visible"/>
                                      </p:to>
                                    </p:set>
                                    <p:animEffect transition="in" filter="fade">
                                      <p:cBhvr>
                                        <p:cTn id="70" dur="500"/>
                                        <p:tgtEl>
                                          <p:spTgt spid="207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2072"/>
                                        </p:tgtEl>
                                      </p:cBhvr>
                                    </p:animEffect>
                                    <p:set>
                                      <p:cBhvr>
                                        <p:cTn id="75" dur="1" fill="hold">
                                          <p:stCondLst>
                                            <p:cond delay="499"/>
                                          </p:stCondLst>
                                        </p:cTn>
                                        <p:tgtEl>
                                          <p:spTgt spid="207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066"/>
                                        </p:tgtEl>
                                        <p:attrNameLst>
                                          <p:attrName>style.visibility</p:attrName>
                                        </p:attrNameLst>
                                      </p:cBhvr>
                                      <p:to>
                                        <p:strVal val="visible"/>
                                      </p:to>
                                    </p:set>
                                    <p:animEffect transition="in" filter="fade">
                                      <p:cBhvr>
                                        <p:cTn id="80" dur="500"/>
                                        <p:tgtEl>
                                          <p:spTgt spid="2066"/>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2067"/>
                                        </p:tgtEl>
                                        <p:attrNameLst>
                                          <p:attrName>style.visibility</p:attrName>
                                        </p:attrNameLst>
                                      </p:cBhvr>
                                      <p:to>
                                        <p:strVal val="visible"/>
                                      </p:to>
                                    </p:set>
                                    <p:animEffect transition="in" filter="fade">
                                      <p:cBhvr>
                                        <p:cTn id="84" dur="500"/>
                                        <p:tgtEl>
                                          <p:spTgt spid="206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073"/>
                                        </p:tgtEl>
                                        <p:attrNameLst>
                                          <p:attrName>style.visibility</p:attrName>
                                        </p:attrNameLst>
                                      </p:cBhvr>
                                      <p:to>
                                        <p:strVal val="visible"/>
                                      </p:to>
                                    </p:set>
                                    <p:animEffect transition="in" filter="fade">
                                      <p:cBhvr>
                                        <p:cTn id="89" dur="500"/>
                                        <p:tgtEl>
                                          <p:spTgt spid="207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2073"/>
                                        </p:tgtEl>
                                      </p:cBhvr>
                                    </p:animEffect>
                                    <p:set>
                                      <p:cBhvr>
                                        <p:cTn id="94" dur="1" fill="hold">
                                          <p:stCondLst>
                                            <p:cond delay="499"/>
                                          </p:stCondLst>
                                        </p:cTn>
                                        <p:tgtEl>
                                          <p:spTgt spid="20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7143" y="3284984"/>
            <a:ext cx="7772400" cy="2736304"/>
          </a:xfrm>
          <a:solidFill>
            <a:srgbClr val="FFFF00"/>
          </a:solidFill>
        </p:spPr>
        <p:txBody>
          <a:bodyPr>
            <a:noAutofit/>
          </a:bodyPr>
          <a:lstStyle/>
          <a:p>
            <a:r>
              <a:rPr lang="de-CH" sz="2400" dirty="0"/>
              <a:t>Ein Einsatz der Genossenschafter/innen ohne festgelegte Funktion ist jederzeit und überall möglich. Ebenso können in einem Kompetenzbereich aufgeführte Personen auch in anderen Kompetenzbereichen tätig sein, resp. von den Kompetenzbereichs-Verantwortlichen oder dem Betriebsleiter für spezielle Aufgaben angefragt werden.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38" y="908720"/>
            <a:ext cx="8594410" cy="1790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599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Kommunikation</a:t>
            </a:r>
            <a:endParaRPr lang="de-CH"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02780"/>
            <a:ext cx="1775200" cy="197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958" y="1587488"/>
            <a:ext cx="1767613" cy="197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787" y="4087315"/>
            <a:ext cx="1767613" cy="197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275024" y="4582869"/>
            <a:ext cx="2304256" cy="646331"/>
          </a:xfrm>
          <a:prstGeom prst="rect">
            <a:avLst/>
          </a:prstGeom>
          <a:noFill/>
        </p:spPr>
        <p:txBody>
          <a:bodyPr wrap="square" rtlCol="0">
            <a:spAutoFit/>
          </a:bodyPr>
          <a:lstStyle/>
          <a:p>
            <a:pPr algn="ctr"/>
            <a:r>
              <a:rPr lang="de-CH" dirty="0" smtClean="0"/>
              <a:t>Kompetenzbereichs-Verantwortlicher</a:t>
            </a:r>
            <a:endParaRPr lang="de-CH" dirty="0"/>
          </a:p>
        </p:txBody>
      </p:sp>
      <p:sp>
        <p:nvSpPr>
          <p:cNvPr id="9" name="Textfeld 8"/>
          <p:cNvSpPr txBox="1"/>
          <p:nvPr/>
        </p:nvSpPr>
        <p:spPr>
          <a:xfrm>
            <a:off x="6270636" y="3468706"/>
            <a:ext cx="2304256" cy="646331"/>
          </a:xfrm>
          <a:prstGeom prst="rect">
            <a:avLst/>
          </a:prstGeom>
          <a:noFill/>
        </p:spPr>
        <p:txBody>
          <a:bodyPr wrap="square" rtlCol="0">
            <a:spAutoFit/>
          </a:bodyPr>
          <a:lstStyle/>
          <a:p>
            <a:pPr algn="ctr"/>
            <a:r>
              <a:rPr lang="de-CH" dirty="0" smtClean="0"/>
              <a:t>Kompetenzbereichs-Mitarbeiter</a:t>
            </a:r>
            <a:endParaRPr lang="de-CH" dirty="0"/>
          </a:p>
        </p:txBody>
      </p:sp>
      <p:sp>
        <p:nvSpPr>
          <p:cNvPr id="11" name="Textfeld 10"/>
          <p:cNvSpPr txBox="1"/>
          <p:nvPr/>
        </p:nvSpPr>
        <p:spPr>
          <a:xfrm>
            <a:off x="6296465" y="6059759"/>
            <a:ext cx="2304256" cy="646331"/>
          </a:xfrm>
          <a:prstGeom prst="rect">
            <a:avLst/>
          </a:prstGeom>
          <a:noFill/>
        </p:spPr>
        <p:txBody>
          <a:bodyPr wrap="square" rtlCol="0">
            <a:spAutoFit/>
          </a:bodyPr>
          <a:lstStyle/>
          <a:p>
            <a:pPr algn="ctr"/>
            <a:r>
              <a:rPr lang="de-CH" dirty="0" smtClean="0"/>
              <a:t>Übrige Genossenschafter</a:t>
            </a:r>
            <a:endParaRPr lang="de-CH" dirty="0"/>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1967490"/>
            <a:ext cx="1138238"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0913" y="5073537"/>
            <a:ext cx="569119" cy="56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5730" y="5073537"/>
            <a:ext cx="1138238"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feil nach links und rechts 9"/>
          <p:cNvSpPr/>
          <p:nvPr/>
        </p:nvSpPr>
        <p:spPr>
          <a:xfrm rot="21113900">
            <a:off x="2288986" y="2715660"/>
            <a:ext cx="4123355"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1</a:t>
            </a:r>
            <a:endParaRPr lang="de-CH" b="1" dirty="0"/>
          </a:p>
        </p:txBody>
      </p:sp>
      <p:sp>
        <p:nvSpPr>
          <p:cNvPr id="22" name="Pfeil nach links und rechts 21"/>
          <p:cNvSpPr/>
          <p:nvPr/>
        </p:nvSpPr>
        <p:spPr>
          <a:xfrm rot="943867">
            <a:off x="2356228" y="4311491"/>
            <a:ext cx="4186127"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2</a:t>
            </a:r>
            <a:endParaRPr lang="de-CH" b="1" dirty="0"/>
          </a:p>
        </p:txBody>
      </p:sp>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025" y="3372980"/>
            <a:ext cx="624568" cy="102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611560" y="5736593"/>
            <a:ext cx="4993034" cy="461665"/>
          </a:xfrm>
          <a:prstGeom prst="rect">
            <a:avLst/>
          </a:prstGeom>
          <a:noFill/>
        </p:spPr>
        <p:txBody>
          <a:bodyPr wrap="none" rtlCol="0">
            <a:spAutoFit/>
          </a:bodyPr>
          <a:lstStyle/>
          <a:p>
            <a:r>
              <a:rPr lang="de-CH" sz="1200" dirty="0"/>
              <a:t>https://</a:t>
            </a:r>
            <a:r>
              <a:rPr lang="de-CH" sz="1200" dirty="0" smtClean="0"/>
              <a:t>www.google.com/calendar/embed?src=gkal@rebbau-reichenbach.ch</a:t>
            </a:r>
          </a:p>
          <a:p>
            <a:r>
              <a:rPr lang="de-CH" sz="1200" dirty="0" smtClean="0"/>
              <a:t>www.rebbau-reichenbach.ch </a:t>
            </a:r>
            <a:r>
              <a:rPr lang="de-CH" sz="1200" dirty="0" smtClean="0">
                <a:sym typeface="Wingdings" panose="05000000000000000000" pitchFamily="2" charset="2"/>
              </a:rPr>
              <a:t> Arbeitsplan  RGR-Kalender anzeigen</a:t>
            </a:r>
            <a:endParaRPr lang="de-CH" sz="1200" dirty="0"/>
          </a:p>
        </p:txBody>
      </p:sp>
    </p:spTree>
    <p:extLst>
      <p:ext uri="{BB962C8B-B14F-4D97-AF65-F5344CB8AC3E}">
        <p14:creationId xmlns:p14="http://schemas.microsoft.com/office/powerpoint/2010/main" val="280353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1033"/>
                                        </p:tgtEl>
                                        <p:attrNameLst>
                                          <p:attrName>style.visibility</p:attrName>
                                        </p:attrNameLst>
                                      </p:cBhvr>
                                      <p:to>
                                        <p:strVal val="visible"/>
                                      </p:to>
                                    </p:set>
                                    <p:animEffect transition="in" filter="fade">
                                      <p:cBhvr>
                                        <p:cTn id="18" dur="500"/>
                                        <p:tgtEl>
                                          <p:spTgt spid="1033"/>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fade">
                                      <p:cBhvr>
                                        <p:cTn id="29"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endParaRPr lang="de-CH"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150911"/>
            <a:ext cx="8892480" cy="551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50" y="6205559"/>
            <a:ext cx="8778742" cy="37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018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Ausgangslage</a:t>
            </a:r>
            <a:endParaRPr lang="de-CH" dirty="0"/>
          </a:p>
        </p:txBody>
      </p:sp>
      <p:sp>
        <p:nvSpPr>
          <p:cNvPr id="3" name="Untertitel 2"/>
          <p:cNvSpPr>
            <a:spLocks noGrp="1"/>
          </p:cNvSpPr>
          <p:nvPr>
            <p:ph type="subTitle" idx="1"/>
          </p:nvPr>
        </p:nvSpPr>
        <p:spPr/>
        <p:txBody>
          <a:bodyPr/>
          <a:lstStyle/>
          <a:p>
            <a:endParaRPr lang="de-CH" dirty="0"/>
          </a:p>
        </p:txBody>
      </p:sp>
    </p:spTree>
    <p:extLst>
      <p:ext uri="{BB962C8B-B14F-4D97-AF65-F5344CB8AC3E}">
        <p14:creationId xmlns:p14="http://schemas.microsoft.com/office/powerpoint/2010/main" val="2378939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Fragen?</a:t>
            </a:r>
            <a:endParaRPr lang="de-CH" dirty="0"/>
          </a:p>
        </p:txBody>
      </p:sp>
      <p:sp>
        <p:nvSpPr>
          <p:cNvPr id="3" name="Untertitel 2"/>
          <p:cNvSpPr>
            <a:spLocks noGrp="1"/>
          </p:cNvSpPr>
          <p:nvPr>
            <p:ph type="subTitle" idx="1"/>
          </p:nvPr>
        </p:nvSpPr>
        <p:spPr/>
        <p:txBody>
          <a:bodyPr/>
          <a:lstStyle/>
          <a:p>
            <a:endParaRPr lang="de-CH" dirty="0"/>
          </a:p>
        </p:txBody>
      </p:sp>
    </p:spTree>
    <p:extLst>
      <p:ext uri="{BB962C8B-B14F-4D97-AF65-F5344CB8AC3E}">
        <p14:creationId xmlns:p14="http://schemas.microsoft.com/office/powerpoint/2010/main" val="1997270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57263"/>
            <a:ext cx="579120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1676400" y="5013176"/>
            <a:ext cx="5919936" cy="360040"/>
          </a:xfrm>
          <a:prstGeom prst="rect">
            <a:avLst/>
          </a:prstGeom>
          <a:no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971603"/>
            <a:ext cx="8784976" cy="63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764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dirty="0"/>
          </a:p>
        </p:txBody>
      </p:sp>
      <p:pic>
        <p:nvPicPr>
          <p:cNvPr id="2052" name="Picture 4" descr="http://www.fotos.sc/img2/u/siegfried/h/Licht_Tropfen_Rebe_W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6934" cy="58772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migrosmagazine.ch/_storage/asset/3073780/storage/mymi:image-key_visual_1/file/8067184/043171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216" y="3856838"/>
            <a:ext cx="7056784" cy="30011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pitopia.de/pictures/standard/b/beatk/84/beatk_10658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12977"/>
            <a:ext cx="4870240" cy="365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ierk\Reichenbach\GV 2015\depositphotos_30352895-Phot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3" y="2348880"/>
            <a:ext cx="9193349" cy="5877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ierk\Reichenbach\GV 2015\suaree2_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813" y="6094"/>
            <a:ext cx="3989971" cy="299085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dirty="0"/>
          </a:p>
        </p:txBody>
      </p:sp>
      <p:pic>
        <p:nvPicPr>
          <p:cNvPr id="1027" name="Picture 3" descr="C:\Dierk\Reichenbach\GV 2015\hacke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2" y="0"/>
            <a:ext cx="5727232" cy="429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0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07"/>
            <a:ext cx="9141288" cy="6885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637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07"/>
            <a:ext cx="9141288" cy="6885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de-CH" dirty="0" smtClean="0">
                <a:solidFill>
                  <a:schemeClr val="bg1"/>
                </a:solidFill>
              </a:rPr>
              <a:t>Was muss verbessert werden?</a:t>
            </a:r>
            <a:endParaRPr lang="de-CH" dirty="0">
              <a:solidFill>
                <a:schemeClr val="bg1"/>
              </a:solidFill>
            </a:endParaRPr>
          </a:p>
        </p:txBody>
      </p:sp>
      <p:sp>
        <p:nvSpPr>
          <p:cNvPr id="3" name="Untertitel 2"/>
          <p:cNvSpPr>
            <a:spLocks noGrp="1"/>
          </p:cNvSpPr>
          <p:nvPr>
            <p:ph type="subTitle" idx="1"/>
          </p:nvPr>
        </p:nvSpPr>
        <p:spPr/>
        <p:txBody>
          <a:bodyPr/>
          <a:lstStyle/>
          <a:p>
            <a:endParaRPr lang="de-CH" dirty="0"/>
          </a:p>
        </p:txBody>
      </p:sp>
    </p:spTree>
    <p:extLst>
      <p:ext uri="{BB962C8B-B14F-4D97-AF65-F5344CB8AC3E}">
        <p14:creationId xmlns:p14="http://schemas.microsoft.com/office/powerpoint/2010/main" val="3948227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07"/>
            <a:ext cx="9141288" cy="6885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556" y="1"/>
            <a:ext cx="4963829" cy="689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4" y="-3651"/>
            <a:ext cx="4928425" cy="6897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39" y="1929038"/>
            <a:ext cx="3581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Dierk\Reichenbach\verju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7765" y="8407"/>
            <a:ext cx="3304274" cy="371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3000"/>
                                        <p:tgtEl>
                                          <p:spTgt spid="1027"/>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3000"/>
                                        <p:tgtEl>
                                          <p:spTgt spid="1028"/>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3000"/>
                                        <p:tgtEl>
                                          <p:spTgt spid="1029"/>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3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dirty="0"/>
          </a:p>
        </p:txBody>
      </p:sp>
      <p:sp>
        <p:nvSpPr>
          <p:cNvPr id="4" name="Rechteck 3"/>
          <p:cNvSpPr/>
          <p:nvPr/>
        </p:nvSpPr>
        <p:spPr>
          <a:xfrm>
            <a:off x="0" y="-7466"/>
            <a:ext cx="9144000" cy="6865466"/>
          </a:xfrm>
          <a:prstGeom prst="rect">
            <a:avLst/>
          </a:prstGeom>
          <a:gradFill flip="none" rotWithShape="1">
            <a:gsLst>
              <a:gs pos="0">
                <a:schemeClr val="accent1">
                  <a:tint val="66000"/>
                  <a:satMod val="160000"/>
                </a:schemeClr>
              </a:gs>
              <a:gs pos="0">
                <a:srgbClr val="FF0000"/>
              </a:gs>
              <a:gs pos="100000">
                <a:srgbClr val="92D050">
                  <a:lumMod val="10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Textfeld 4"/>
          <p:cNvSpPr txBox="1"/>
          <p:nvPr/>
        </p:nvSpPr>
        <p:spPr>
          <a:xfrm>
            <a:off x="-34281" y="1323"/>
            <a:ext cx="1152128" cy="461665"/>
          </a:xfrm>
          <a:prstGeom prst="rect">
            <a:avLst/>
          </a:prstGeom>
          <a:noFill/>
        </p:spPr>
        <p:txBody>
          <a:bodyPr wrap="square" rtlCol="0">
            <a:spAutoFit/>
          </a:bodyPr>
          <a:lstStyle/>
          <a:p>
            <a:r>
              <a:rPr lang="de-CH" sz="2400" dirty="0" smtClean="0">
                <a:solidFill>
                  <a:srgbClr val="FFFF00"/>
                </a:solidFill>
              </a:rPr>
              <a:t>Wissen</a:t>
            </a:r>
            <a:endParaRPr lang="de-CH" sz="2400" dirty="0">
              <a:solidFill>
                <a:srgbClr val="FFFF00"/>
              </a:solidFill>
            </a:endParaRPr>
          </a:p>
        </p:txBody>
      </p:sp>
      <p:sp>
        <p:nvSpPr>
          <p:cNvPr id="6" name="Textfeld 5"/>
          <p:cNvSpPr txBox="1"/>
          <p:nvPr/>
        </p:nvSpPr>
        <p:spPr>
          <a:xfrm>
            <a:off x="7703840" y="6388870"/>
            <a:ext cx="1440160" cy="461665"/>
          </a:xfrm>
          <a:prstGeom prst="rect">
            <a:avLst/>
          </a:prstGeom>
          <a:noFill/>
        </p:spPr>
        <p:txBody>
          <a:bodyPr wrap="square" rtlCol="0">
            <a:spAutoFit/>
          </a:bodyPr>
          <a:lstStyle/>
          <a:p>
            <a:pPr algn="r"/>
            <a:r>
              <a:rPr lang="de-CH" sz="2400" dirty="0" smtClean="0">
                <a:solidFill>
                  <a:schemeClr val="accent5">
                    <a:lumMod val="40000"/>
                    <a:lumOff val="60000"/>
                  </a:schemeClr>
                </a:solidFill>
              </a:rPr>
              <a:t>Handeln</a:t>
            </a:r>
            <a:endParaRPr lang="de-CH" sz="2400" dirty="0">
              <a:solidFill>
                <a:schemeClr val="accent5">
                  <a:lumMod val="40000"/>
                  <a:lumOff val="60000"/>
                </a:schemeClr>
              </a:solidFill>
            </a:endParaRPr>
          </a:p>
        </p:txBody>
      </p:sp>
      <p:cxnSp>
        <p:nvCxnSpPr>
          <p:cNvPr id="8" name="Gerade Verbindung mit Pfeil 7"/>
          <p:cNvCxnSpPr/>
          <p:nvPr/>
        </p:nvCxnSpPr>
        <p:spPr>
          <a:xfrm flipV="1">
            <a:off x="323528" y="462988"/>
            <a:ext cx="0" cy="61567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323528" y="6619943"/>
            <a:ext cx="7560840" cy="0"/>
          </a:xfrm>
          <a:prstGeom prst="straightConnector1">
            <a:avLst/>
          </a:prstGeom>
          <a:ln w="38100">
            <a:solidFill>
              <a:schemeClr val="accent5">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354356" y="6019538"/>
            <a:ext cx="1152128" cy="646331"/>
          </a:xfrm>
          <a:prstGeom prst="rect">
            <a:avLst/>
          </a:prstGeom>
          <a:noFill/>
        </p:spPr>
        <p:txBody>
          <a:bodyPr wrap="square" rtlCol="0">
            <a:spAutoFit/>
          </a:bodyPr>
          <a:lstStyle/>
          <a:p>
            <a:r>
              <a:rPr lang="de-CH" dirty="0" smtClean="0">
                <a:solidFill>
                  <a:srgbClr val="FFFF00"/>
                </a:solidFill>
              </a:rPr>
              <a:t>wenig</a:t>
            </a:r>
          </a:p>
          <a:p>
            <a:r>
              <a:rPr lang="de-CH" dirty="0" smtClean="0">
                <a:solidFill>
                  <a:schemeClr val="accent5">
                    <a:lumMod val="40000"/>
                    <a:lumOff val="60000"/>
                  </a:schemeClr>
                </a:solidFill>
              </a:rPr>
              <a:t>langfristig</a:t>
            </a:r>
            <a:endParaRPr lang="de-CH" dirty="0">
              <a:solidFill>
                <a:schemeClr val="accent5">
                  <a:lumMod val="40000"/>
                  <a:lumOff val="60000"/>
                </a:schemeClr>
              </a:solidFill>
            </a:endParaRPr>
          </a:p>
        </p:txBody>
      </p:sp>
      <p:sp>
        <p:nvSpPr>
          <p:cNvPr id="15" name="Textfeld 14"/>
          <p:cNvSpPr txBox="1"/>
          <p:nvPr/>
        </p:nvSpPr>
        <p:spPr>
          <a:xfrm>
            <a:off x="7991872" y="4544"/>
            <a:ext cx="1152128" cy="646331"/>
          </a:xfrm>
          <a:prstGeom prst="rect">
            <a:avLst/>
          </a:prstGeom>
          <a:noFill/>
        </p:spPr>
        <p:txBody>
          <a:bodyPr wrap="square" rtlCol="0">
            <a:spAutoFit/>
          </a:bodyPr>
          <a:lstStyle/>
          <a:p>
            <a:pPr algn="r"/>
            <a:r>
              <a:rPr lang="de-CH" dirty="0" smtClean="0">
                <a:solidFill>
                  <a:srgbClr val="FFFF00"/>
                </a:solidFill>
              </a:rPr>
              <a:t>viel</a:t>
            </a:r>
          </a:p>
          <a:p>
            <a:pPr algn="r"/>
            <a:r>
              <a:rPr lang="de-CH" dirty="0" smtClean="0">
                <a:solidFill>
                  <a:schemeClr val="accent5">
                    <a:lumMod val="40000"/>
                    <a:lumOff val="60000"/>
                  </a:schemeClr>
                </a:solidFill>
              </a:rPr>
              <a:t>kurzfristig</a:t>
            </a:r>
            <a:endParaRPr lang="de-CH" dirty="0">
              <a:solidFill>
                <a:schemeClr val="accent5">
                  <a:lumMod val="40000"/>
                  <a:lumOff val="60000"/>
                </a:schemeClr>
              </a:solidFill>
            </a:endParaRPr>
          </a:p>
        </p:txBody>
      </p:sp>
      <p:sp>
        <p:nvSpPr>
          <p:cNvPr id="16" name="Textfeld 15"/>
          <p:cNvSpPr txBox="1"/>
          <p:nvPr/>
        </p:nvSpPr>
        <p:spPr>
          <a:xfrm>
            <a:off x="6186332" y="1268760"/>
            <a:ext cx="2237588" cy="461665"/>
          </a:xfrm>
          <a:prstGeom prst="rect">
            <a:avLst/>
          </a:prstGeom>
          <a:noFill/>
        </p:spPr>
        <p:txBody>
          <a:bodyPr wrap="square" rtlCol="0">
            <a:spAutoFit/>
          </a:bodyPr>
          <a:lstStyle/>
          <a:p>
            <a:r>
              <a:rPr lang="de-CH" sz="2400" b="1" dirty="0" smtClean="0">
                <a:solidFill>
                  <a:schemeClr val="bg1"/>
                </a:solidFill>
              </a:rPr>
              <a:t>Pflanzenschutz</a:t>
            </a:r>
            <a:endParaRPr lang="de-CH" sz="2400" b="1" dirty="0">
              <a:solidFill>
                <a:schemeClr val="bg1"/>
              </a:solidFill>
            </a:endParaRPr>
          </a:p>
        </p:txBody>
      </p:sp>
      <p:sp>
        <p:nvSpPr>
          <p:cNvPr id="17" name="Textfeld 16"/>
          <p:cNvSpPr txBox="1"/>
          <p:nvPr/>
        </p:nvSpPr>
        <p:spPr>
          <a:xfrm>
            <a:off x="564907" y="5557873"/>
            <a:ext cx="2237588" cy="461665"/>
          </a:xfrm>
          <a:prstGeom prst="rect">
            <a:avLst/>
          </a:prstGeom>
          <a:noFill/>
        </p:spPr>
        <p:txBody>
          <a:bodyPr wrap="square" rtlCol="0">
            <a:spAutoFit/>
          </a:bodyPr>
          <a:lstStyle/>
          <a:p>
            <a:r>
              <a:rPr lang="de-CH" sz="2400" b="1" dirty="0" smtClean="0">
                <a:solidFill>
                  <a:schemeClr val="bg1"/>
                </a:solidFill>
              </a:rPr>
              <a:t>Hacken</a:t>
            </a:r>
            <a:endParaRPr lang="de-CH" sz="2400" b="1" dirty="0">
              <a:solidFill>
                <a:schemeClr val="bg1"/>
              </a:solidFill>
            </a:endParaRPr>
          </a:p>
        </p:txBody>
      </p:sp>
      <p:sp>
        <p:nvSpPr>
          <p:cNvPr id="18" name="Textfeld 17"/>
          <p:cNvSpPr txBox="1"/>
          <p:nvPr/>
        </p:nvSpPr>
        <p:spPr>
          <a:xfrm>
            <a:off x="2334412" y="2113657"/>
            <a:ext cx="2237588" cy="461665"/>
          </a:xfrm>
          <a:prstGeom prst="rect">
            <a:avLst/>
          </a:prstGeom>
          <a:noFill/>
        </p:spPr>
        <p:txBody>
          <a:bodyPr wrap="square" rtlCol="0">
            <a:spAutoFit/>
          </a:bodyPr>
          <a:lstStyle/>
          <a:p>
            <a:r>
              <a:rPr lang="de-CH" sz="2400" b="1" dirty="0" smtClean="0">
                <a:solidFill>
                  <a:schemeClr val="bg1"/>
                </a:solidFill>
              </a:rPr>
              <a:t>Ausbrechen</a:t>
            </a:r>
            <a:endParaRPr lang="de-CH" sz="2400" b="1" dirty="0">
              <a:solidFill>
                <a:schemeClr val="bg1"/>
              </a:solidFill>
            </a:endParaRPr>
          </a:p>
        </p:txBody>
      </p:sp>
      <p:sp>
        <p:nvSpPr>
          <p:cNvPr id="19" name="Textfeld 18"/>
          <p:cNvSpPr txBox="1"/>
          <p:nvPr/>
        </p:nvSpPr>
        <p:spPr>
          <a:xfrm>
            <a:off x="4433730" y="6019538"/>
            <a:ext cx="2237588" cy="461665"/>
          </a:xfrm>
          <a:prstGeom prst="rect">
            <a:avLst/>
          </a:prstGeom>
          <a:noFill/>
        </p:spPr>
        <p:txBody>
          <a:bodyPr wrap="square" rtlCol="0">
            <a:spAutoFit/>
          </a:bodyPr>
          <a:lstStyle/>
          <a:p>
            <a:r>
              <a:rPr lang="de-CH" sz="2400" b="1" dirty="0" smtClean="0">
                <a:solidFill>
                  <a:schemeClr val="bg1"/>
                </a:solidFill>
              </a:rPr>
              <a:t>Bewässern</a:t>
            </a:r>
            <a:endParaRPr lang="de-CH" sz="2400" b="1" dirty="0">
              <a:solidFill>
                <a:schemeClr val="bg1"/>
              </a:solidFill>
            </a:endParaRPr>
          </a:p>
        </p:txBody>
      </p:sp>
      <p:sp>
        <p:nvSpPr>
          <p:cNvPr id="20" name="Textfeld 19"/>
          <p:cNvSpPr txBox="1"/>
          <p:nvPr/>
        </p:nvSpPr>
        <p:spPr>
          <a:xfrm>
            <a:off x="6222844" y="3198167"/>
            <a:ext cx="2237588" cy="461665"/>
          </a:xfrm>
          <a:prstGeom prst="rect">
            <a:avLst/>
          </a:prstGeom>
          <a:noFill/>
        </p:spPr>
        <p:txBody>
          <a:bodyPr wrap="square" rtlCol="0">
            <a:spAutoFit/>
          </a:bodyPr>
          <a:lstStyle/>
          <a:p>
            <a:r>
              <a:rPr lang="de-CH" sz="2400" b="1" dirty="0" smtClean="0">
                <a:solidFill>
                  <a:schemeClr val="bg1"/>
                </a:solidFill>
              </a:rPr>
              <a:t>Gärkontrolle</a:t>
            </a:r>
            <a:endParaRPr lang="de-CH" sz="2400" b="1" dirty="0">
              <a:solidFill>
                <a:schemeClr val="bg1"/>
              </a:solidFill>
            </a:endParaRPr>
          </a:p>
        </p:txBody>
      </p:sp>
      <p:sp>
        <p:nvSpPr>
          <p:cNvPr id="21" name="Textfeld 20"/>
          <p:cNvSpPr txBox="1"/>
          <p:nvPr/>
        </p:nvSpPr>
        <p:spPr>
          <a:xfrm>
            <a:off x="4896544" y="832312"/>
            <a:ext cx="4211960" cy="461665"/>
          </a:xfrm>
          <a:prstGeom prst="rect">
            <a:avLst/>
          </a:prstGeom>
          <a:noFill/>
        </p:spPr>
        <p:txBody>
          <a:bodyPr wrap="square" rtlCol="0">
            <a:spAutoFit/>
          </a:bodyPr>
          <a:lstStyle/>
          <a:p>
            <a:r>
              <a:rPr lang="de-CH" sz="2400" b="1" dirty="0" smtClean="0">
                <a:solidFill>
                  <a:schemeClr val="bg1"/>
                </a:solidFill>
              </a:rPr>
              <a:t>Kellertechnische Massnahmen</a:t>
            </a:r>
            <a:endParaRPr lang="de-CH" sz="2400" b="1" dirty="0">
              <a:solidFill>
                <a:schemeClr val="bg1"/>
              </a:solidFill>
            </a:endParaRPr>
          </a:p>
        </p:txBody>
      </p:sp>
      <p:sp>
        <p:nvSpPr>
          <p:cNvPr id="22" name="Textfeld 21"/>
          <p:cNvSpPr txBox="1"/>
          <p:nvPr/>
        </p:nvSpPr>
        <p:spPr>
          <a:xfrm>
            <a:off x="5754284" y="4257601"/>
            <a:ext cx="2237588" cy="461665"/>
          </a:xfrm>
          <a:prstGeom prst="rect">
            <a:avLst/>
          </a:prstGeom>
          <a:noFill/>
        </p:spPr>
        <p:txBody>
          <a:bodyPr wrap="square" rtlCol="0">
            <a:spAutoFit/>
          </a:bodyPr>
          <a:lstStyle/>
          <a:p>
            <a:r>
              <a:rPr lang="de-CH" sz="2400" b="1" dirty="0" smtClean="0">
                <a:solidFill>
                  <a:schemeClr val="bg1"/>
                </a:solidFill>
              </a:rPr>
              <a:t>Ernten</a:t>
            </a:r>
            <a:endParaRPr lang="de-CH" sz="2400" b="1" dirty="0">
              <a:solidFill>
                <a:schemeClr val="bg1"/>
              </a:solidFill>
            </a:endParaRPr>
          </a:p>
        </p:txBody>
      </p:sp>
      <p:sp>
        <p:nvSpPr>
          <p:cNvPr id="23" name="Textfeld 22"/>
          <p:cNvSpPr txBox="1"/>
          <p:nvPr/>
        </p:nvSpPr>
        <p:spPr>
          <a:xfrm>
            <a:off x="541783" y="1268759"/>
            <a:ext cx="2237588" cy="461665"/>
          </a:xfrm>
          <a:prstGeom prst="rect">
            <a:avLst/>
          </a:prstGeom>
          <a:noFill/>
        </p:spPr>
        <p:txBody>
          <a:bodyPr wrap="square" rtlCol="0">
            <a:spAutoFit/>
          </a:bodyPr>
          <a:lstStyle/>
          <a:p>
            <a:r>
              <a:rPr lang="de-CH" sz="2400" b="1" dirty="0" smtClean="0">
                <a:solidFill>
                  <a:schemeClr val="bg1"/>
                </a:solidFill>
              </a:rPr>
              <a:t>Schnitt</a:t>
            </a:r>
            <a:endParaRPr lang="de-CH" sz="2400" b="1" dirty="0">
              <a:solidFill>
                <a:schemeClr val="bg1"/>
              </a:solidFill>
            </a:endParaRPr>
          </a:p>
        </p:txBody>
      </p:sp>
      <p:sp>
        <p:nvSpPr>
          <p:cNvPr id="24" name="Textfeld 23"/>
          <p:cNvSpPr txBox="1"/>
          <p:nvPr/>
        </p:nvSpPr>
        <p:spPr>
          <a:xfrm>
            <a:off x="564907" y="5096208"/>
            <a:ext cx="2237588" cy="461665"/>
          </a:xfrm>
          <a:prstGeom prst="rect">
            <a:avLst/>
          </a:prstGeom>
          <a:noFill/>
        </p:spPr>
        <p:txBody>
          <a:bodyPr wrap="square" rtlCol="0">
            <a:spAutoFit/>
          </a:bodyPr>
          <a:lstStyle/>
          <a:p>
            <a:r>
              <a:rPr lang="de-CH" sz="2400" b="1" dirty="0" smtClean="0">
                <a:solidFill>
                  <a:schemeClr val="bg1"/>
                </a:solidFill>
              </a:rPr>
              <a:t>Mähen</a:t>
            </a:r>
            <a:endParaRPr lang="de-CH" sz="2400" b="1" dirty="0">
              <a:solidFill>
                <a:schemeClr val="bg1"/>
              </a:solidFill>
            </a:endParaRPr>
          </a:p>
        </p:txBody>
      </p:sp>
      <p:sp>
        <p:nvSpPr>
          <p:cNvPr id="25" name="Textfeld 24"/>
          <p:cNvSpPr txBox="1"/>
          <p:nvPr/>
        </p:nvSpPr>
        <p:spPr>
          <a:xfrm>
            <a:off x="1551616" y="6047059"/>
            <a:ext cx="2948375" cy="461665"/>
          </a:xfrm>
          <a:prstGeom prst="rect">
            <a:avLst/>
          </a:prstGeom>
          <a:noFill/>
        </p:spPr>
        <p:txBody>
          <a:bodyPr wrap="square" rtlCol="0">
            <a:spAutoFit/>
          </a:bodyPr>
          <a:lstStyle/>
          <a:p>
            <a:r>
              <a:rPr lang="de-CH" sz="2400" b="1" dirty="0" smtClean="0">
                <a:solidFill>
                  <a:schemeClr val="bg1"/>
                </a:solidFill>
              </a:rPr>
              <a:t>Flaschen waschen</a:t>
            </a:r>
            <a:endParaRPr lang="de-CH" sz="2400" b="1" dirty="0">
              <a:solidFill>
                <a:schemeClr val="bg1"/>
              </a:solidFill>
            </a:endParaRPr>
          </a:p>
        </p:txBody>
      </p:sp>
      <p:sp>
        <p:nvSpPr>
          <p:cNvPr id="26" name="Textfeld 25"/>
          <p:cNvSpPr txBox="1"/>
          <p:nvPr/>
        </p:nvSpPr>
        <p:spPr>
          <a:xfrm>
            <a:off x="3405672" y="3660848"/>
            <a:ext cx="2780660" cy="461665"/>
          </a:xfrm>
          <a:prstGeom prst="rect">
            <a:avLst/>
          </a:prstGeom>
          <a:noFill/>
        </p:spPr>
        <p:txBody>
          <a:bodyPr wrap="square" rtlCol="0">
            <a:spAutoFit/>
          </a:bodyPr>
          <a:lstStyle/>
          <a:p>
            <a:r>
              <a:rPr lang="de-CH" sz="2400" b="1" dirty="0" smtClean="0">
                <a:solidFill>
                  <a:schemeClr val="bg1"/>
                </a:solidFill>
              </a:rPr>
              <a:t>Mengenregulierung</a:t>
            </a:r>
            <a:endParaRPr lang="de-CH" sz="2400" b="1" dirty="0">
              <a:solidFill>
                <a:schemeClr val="bg1"/>
              </a:solidFill>
            </a:endParaRPr>
          </a:p>
        </p:txBody>
      </p:sp>
      <p:sp>
        <p:nvSpPr>
          <p:cNvPr id="27" name="Textfeld 26"/>
          <p:cNvSpPr txBox="1"/>
          <p:nvPr/>
        </p:nvSpPr>
        <p:spPr>
          <a:xfrm>
            <a:off x="4164461" y="1711193"/>
            <a:ext cx="2237588" cy="461665"/>
          </a:xfrm>
          <a:prstGeom prst="rect">
            <a:avLst/>
          </a:prstGeom>
          <a:noFill/>
        </p:spPr>
        <p:txBody>
          <a:bodyPr wrap="square" rtlCol="0">
            <a:spAutoFit/>
          </a:bodyPr>
          <a:lstStyle/>
          <a:p>
            <a:r>
              <a:rPr lang="de-CH" sz="2400" b="1" dirty="0" smtClean="0">
                <a:solidFill>
                  <a:schemeClr val="bg1"/>
                </a:solidFill>
              </a:rPr>
              <a:t>Analytik</a:t>
            </a:r>
            <a:endParaRPr lang="de-CH" sz="2400" b="1" dirty="0">
              <a:solidFill>
                <a:schemeClr val="bg1"/>
              </a:solidFill>
            </a:endParaRPr>
          </a:p>
        </p:txBody>
      </p:sp>
      <p:sp>
        <p:nvSpPr>
          <p:cNvPr id="28" name="Textfeld 27"/>
          <p:cNvSpPr txBox="1"/>
          <p:nvPr/>
        </p:nvSpPr>
        <p:spPr>
          <a:xfrm>
            <a:off x="1684714" y="5321033"/>
            <a:ext cx="2237588" cy="461665"/>
          </a:xfrm>
          <a:prstGeom prst="rect">
            <a:avLst/>
          </a:prstGeom>
          <a:noFill/>
        </p:spPr>
        <p:txBody>
          <a:bodyPr wrap="square" rtlCol="0">
            <a:spAutoFit/>
          </a:bodyPr>
          <a:lstStyle/>
          <a:p>
            <a:r>
              <a:rPr lang="de-CH" sz="2400" b="1" dirty="0" smtClean="0">
                <a:solidFill>
                  <a:schemeClr val="bg1"/>
                </a:solidFill>
              </a:rPr>
              <a:t>Abfüllen</a:t>
            </a:r>
            <a:endParaRPr lang="de-CH" sz="2400" b="1" dirty="0">
              <a:solidFill>
                <a:schemeClr val="bg1"/>
              </a:solidFill>
            </a:endParaRPr>
          </a:p>
        </p:txBody>
      </p:sp>
      <p:sp>
        <p:nvSpPr>
          <p:cNvPr id="29" name="Textfeld 28"/>
          <p:cNvSpPr txBox="1"/>
          <p:nvPr/>
        </p:nvSpPr>
        <p:spPr>
          <a:xfrm>
            <a:off x="1684714" y="5774658"/>
            <a:ext cx="2237588" cy="461665"/>
          </a:xfrm>
          <a:prstGeom prst="rect">
            <a:avLst/>
          </a:prstGeom>
          <a:noFill/>
        </p:spPr>
        <p:txBody>
          <a:bodyPr wrap="square" rtlCol="0">
            <a:spAutoFit/>
          </a:bodyPr>
          <a:lstStyle/>
          <a:p>
            <a:r>
              <a:rPr lang="de-CH" sz="2400" b="1" dirty="0" smtClean="0">
                <a:solidFill>
                  <a:schemeClr val="bg1"/>
                </a:solidFill>
              </a:rPr>
              <a:t>Etikettieren</a:t>
            </a:r>
            <a:endParaRPr lang="de-CH" sz="2400" b="1" dirty="0">
              <a:solidFill>
                <a:schemeClr val="bg1"/>
              </a:solidFill>
            </a:endParaRPr>
          </a:p>
        </p:txBody>
      </p:sp>
      <p:sp>
        <p:nvSpPr>
          <p:cNvPr id="30" name="Textfeld 29"/>
          <p:cNvSpPr txBox="1"/>
          <p:nvPr/>
        </p:nvSpPr>
        <p:spPr>
          <a:xfrm>
            <a:off x="3453206" y="4122513"/>
            <a:ext cx="2237588" cy="461665"/>
          </a:xfrm>
          <a:prstGeom prst="rect">
            <a:avLst/>
          </a:prstGeom>
          <a:noFill/>
        </p:spPr>
        <p:txBody>
          <a:bodyPr wrap="square" rtlCol="0">
            <a:spAutoFit/>
          </a:bodyPr>
          <a:lstStyle/>
          <a:p>
            <a:r>
              <a:rPr lang="de-CH" sz="2400" b="1" dirty="0" smtClean="0">
                <a:solidFill>
                  <a:schemeClr val="bg1"/>
                </a:solidFill>
              </a:rPr>
              <a:t>Geräteunterhalt</a:t>
            </a:r>
            <a:endParaRPr lang="de-CH" sz="2400" b="1" dirty="0">
              <a:solidFill>
                <a:schemeClr val="bg1"/>
              </a:solidFill>
            </a:endParaRPr>
          </a:p>
        </p:txBody>
      </p:sp>
      <p:sp>
        <p:nvSpPr>
          <p:cNvPr id="31" name="Textfeld 30"/>
          <p:cNvSpPr txBox="1"/>
          <p:nvPr/>
        </p:nvSpPr>
        <p:spPr>
          <a:xfrm>
            <a:off x="3405672" y="5526377"/>
            <a:ext cx="2237588" cy="461665"/>
          </a:xfrm>
          <a:prstGeom prst="rect">
            <a:avLst/>
          </a:prstGeom>
          <a:noFill/>
        </p:spPr>
        <p:txBody>
          <a:bodyPr wrap="square" rtlCol="0">
            <a:spAutoFit/>
          </a:bodyPr>
          <a:lstStyle/>
          <a:p>
            <a:r>
              <a:rPr lang="de-CH" sz="2400" b="1" dirty="0" smtClean="0">
                <a:solidFill>
                  <a:schemeClr val="bg1"/>
                </a:solidFill>
              </a:rPr>
              <a:t>Düngen</a:t>
            </a:r>
            <a:endParaRPr lang="de-CH" sz="2400" b="1" dirty="0">
              <a:solidFill>
                <a:schemeClr val="bg1"/>
              </a:solidFill>
            </a:endParaRPr>
          </a:p>
        </p:txBody>
      </p:sp>
      <p:sp>
        <p:nvSpPr>
          <p:cNvPr id="33" name="Textfeld 32"/>
          <p:cNvSpPr txBox="1"/>
          <p:nvPr/>
        </p:nvSpPr>
        <p:spPr>
          <a:xfrm>
            <a:off x="1926873" y="1480360"/>
            <a:ext cx="2237588" cy="461665"/>
          </a:xfrm>
          <a:prstGeom prst="rect">
            <a:avLst/>
          </a:prstGeom>
          <a:noFill/>
        </p:spPr>
        <p:txBody>
          <a:bodyPr wrap="square" rtlCol="0">
            <a:spAutoFit/>
          </a:bodyPr>
          <a:lstStyle/>
          <a:p>
            <a:r>
              <a:rPr lang="de-CH" sz="2400" b="1" dirty="0" smtClean="0">
                <a:solidFill>
                  <a:schemeClr val="bg1"/>
                </a:solidFill>
              </a:rPr>
              <a:t>BSA</a:t>
            </a:r>
            <a:endParaRPr lang="de-CH" sz="2400" b="1" dirty="0">
              <a:solidFill>
                <a:schemeClr val="bg1"/>
              </a:solidFill>
            </a:endParaRPr>
          </a:p>
        </p:txBody>
      </p:sp>
      <p:sp>
        <p:nvSpPr>
          <p:cNvPr id="34" name="Textfeld 33"/>
          <p:cNvSpPr txBox="1"/>
          <p:nvPr/>
        </p:nvSpPr>
        <p:spPr>
          <a:xfrm>
            <a:off x="3381197" y="4905534"/>
            <a:ext cx="2237588" cy="830997"/>
          </a:xfrm>
          <a:prstGeom prst="rect">
            <a:avLst/>
          </a:prstGeom>
          <a:noFill/>
        </p:spPr>
        <p:txBody>
          <a:bodyPr wrap="square" rtlCol="0">
            <a:spAutoFit/>
          </a:bodyPr>
          <a:lstStyle/>
          <a:p>
            <a:r>
              <a:rPr lang="de-CH" sz="2400" b="1" dirty="0" smtClean="0">
                <a:solidFill>
                  <a:schemeClr val="bg1"/>
                </a:solidFill>
              </a:rPr>
              <a:t>Aufbinden</a:t>
            </a:r>
          </a:p>
          <a:p>
            <a:endParaRPr lang="de-CH" sz="2400" b="1" dirty="0">
              <a:solidFill>
                <a:schemeClr val="bg1"/>
              </a:solidFill>
            </a:endParaRPr>
          </a:p>
        </p:txBody>
      </p:sp>
    </p:spTree>
    <p:extLst>
      <p:ext uri="{BB962C8B-B14F-4D97-AF65-F5344CB8AC3E}">
        <p14:creationId xmlns:p14="http://schemas.microsoft.com/office/powerpoint/2010/main" val="266370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childTnLst>
                                </p:cTn>
                              </p:par>
                            </p:childTnLst>
                          </p:cTn>
                        </p:par>
                        <p:par>
                          <p:cTn id="56" fill="hold">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childTnLst>
                                </p:cTn>
                              </p:par>
                            </p:childTnLst>
                          </p:cTn>
                        </p:par>
                        <p:par>
                          <p:cTn id="60" fill="hold">
                            <p:stCondLst>
                              <p:cond delay="14000"/>
                            </p:stCondLst>
                            <p:childTnLst>
                              <p:par>
                                <p:cTn id="61" presetID="10"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childTnLst>
                                </p:cTn>
                              </p:par>
                            </p:childTnLst>
                          </p:cTn>
                        </p:par>
                        <p:par>
                          <p:cTn id="64" fill="hold">
                            <p:stCondLst>
                              <p:cond delay="15000"/>
                            </p:stCondLst>
                            <p:childTnLst>
                              <p:par>
                                <p:cTn id="65" presetID="10"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childTnLst>
                                </p:cTn>
                              </p:par>
                            </p:childTnLst>
                          </p:cTn>
                        </p:par>
                        <p:par>
                          <p:cTn id="68" fill="hold">
                            <p:stCondLst>
                              <p:cond delay="16000"/>
                            </p:stCondLst>
                            <p:childTnLst>
                              <p:par>
                                <p:cTn id="69" presetID="10" presetClass="entr" presetSubtype="0"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childTnLst>
                                </p:cTn>
                              </p:par>
                            </p:childTnLst>
                          </p:cTn>
                        </p:par>
                        <p:par>
                          <p:cTn id="72" fill="hold">
                            <p:stCondLst>
                              <p:cond delay="17000"/>
                            </p:stCondLst>
                            <p:childTnLst>
                              <p:par>
                                <p:cTn id="73" presetID="10" presetClass="entr" presetSubtype="0"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P spid="34" grpId="0"/>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1763</Words>
  <Application>Microsoft Office PowerPoint</Application>
  <PresentationFormat>Bildschirmpräsentation (4:3)</PresentationFormat>
  <Paragraphs>292</Paragraphs>
  <Slides>20</Slides>
  <Notes>20</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Larissa-Design</vt:lpstr>
      <vt:lpstr>Arbeitsorganisation RGR 2015</vt:lpstr>
      <vt:lpstr>Ausgangslage</vt:lpstr>
      <vt:lpstr>PowerPoint-Präsentation</vt:lpstr>
      <vt:lpstr>PowerPoint-Präsentation</vt:lpstr>
      <vt:lpstr>PowerPoint-Präsentation</vt:lpstr>
      <vt:lpstr>PowerPoint-Präsentation</vt:lpstr>
      <vt:lpstr>Was muss verbessert werden?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Arbeitsorganisation</vt:lpstr>
      <vt:lpstr>PowerPoint-Präsentation</vt:lpstr>
      <vt:lpstr>Ein Einsatz der Genossenschafter/innen ohne festgelegte Funktion ist jederzeit und überall möglich. Ebenso können in einem Kompetenzbereich aufgeführte Personen auch in anderen Kompetenzbereichen tätig sein, resp. von den Kompetenzbereichs-Verantwortlichen oder dem Betriebsleiter für spezielle Aufgaben angefragt werden.</vt:lpstr>
      <vt:lpstr>Kommunikation</vt:lpstr>
      <vt:lpstr>PowerPoint-Präsentation</vt:lpstr>
      <vt:lpstr>Fragen?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Arbeitsorganisation RGR 2015</dc:title>
  <dc:creator>Dierk</dc:creator>
  <cp:lastModifiedBy>Dierk</cp:lastModifiedBy>
  <cp:revision>73</cp:revision>
  <dcterms:created xsi:type="dcterms:W3CDTF">2015-01-23T16:59:13Z</dcterms:created>
  <dcterms:modified xsi:type="dcterms:W3CDTF">2015-03-06T10:07:18Z</dcterms:modified>
</cp:coreProperties>
</file>